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404" r:id="rId3"/>
    <p:sldId id="506" r:id="rId4"/>
    <p:sldId id="507" r:id="rId5"/>
    <p:sldId id="485" r:id="rId6"/>
    <p:sldId id="508" r:id="rId7"/>
    <p:sldId id="500" r:id="rId8"/>
    <p:sldId id="510" r:id="rId9"/>
    <p:sldId id="487" r:id="rId10"/>
    <p:sldId id="488" r:id="rId11"/>
    <p:sldId id="511" r:id="rId12"/>
    <p:sldId id="489" r:id="rId13"/>
    <p:sldId id="498" r:id="rId14"/>
    <p:sldId id="490" r:id="rId15"/>
    <p:sldId id="512" r:id="rId16"/>
    <p:sldId id="499" r:id="rId17"/>
    <p:sldId id="491" r:id="rId18"/>
    <p:sldId id="513" r:id="rId19"/>
    <p:sldId id="514" r:id="rId20"/>
    <p:sldId id="492" r:id="rId21"/>
    <p:sldId id="493" r:id="rId22"/>
    <p:sldId id="515" r:id="rId23"/>
    <p:sldId id="494" r:id="rId24"/>
    <p:sldId id="501" r:id="rId25"/>
    <p:sldId id="502" r:id="rId26"/>
    <p:sldId id="495" r:id="rId27"/>
    <p:sldId id="517" r:id="rId28"/>
    <p:sldId id="496" r:id="rId29"/>
    <p:sldId id="497" r:id="rId30"/>
    <p:sldId id="503" r:id="rId31"/>
    <p:sldId id="504" r:id="rId32"/>
    <p:sldId id="505" r:id="rId33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sz="32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003366"/>
    <a:srgbClr val="336699"/>
    <a:srgbClr val="FF0000"/>
    <a:srgbClr val="F9F9F9"/>
    <a:srgbClr val="CCECFF"/>
    <a:srgbClr val="66FFFF"/>
    <a:srgbClr val="00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3" autoAdjust="0"/>
    <p:restoredTop sz="94693" autoAdjust="0"/>
  </p:normalViewPr>
  <p:slideViewPr>
    <p:cSldViewPr>
      <p:cViewPr varScale="1">
        <p:scale>
          <a:sx n="47" d="100"/>
          <a:sy n="47" d="100"/>
        </p:scale>
        <p:origin x="-114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13" Type="http://schemas.microsoft.com/office/2006/relationships/legacyDiagramText" Target="legacyDiagramText13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12" Type="http://schemas.microsoft.com/office/2006/relationships/legacyDiagramText" Target="legacyDiagramText12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11" Type="http://schemas.microsoft.com/office/2006/relationships/legacyDiagramText" Target="legacyDiagramText11.bin"/><Relationship Id="rId5" Type="http://schemas.microsoft.com/office/2006/relationships/legacyDiagramText" Target="legacyDiagramText5.bin"/><Relationship Id="rId15" Type="http://schemas.microsoft.com/office/2006/relationships/legacyDiagramText" Target="legacyDiagramText15.bin"/><Relationship Id="rId10" Type="http://schemas.microsoft.com/office/2006/relationships/legacyDiagramText" Target="legacyDiagramText10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Relationship Id="rId14" Type="http://schemas.microsoft.com/office/2006/relationships/legacyDiagramText" Target="legacyDiagramText1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162825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2826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62827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34060D03-E62E-4289-A409-30D08E64DF53}" type="slidenum">
              <a:rPr lang="he-IL"/>
              <a:pPr/>
              <a:t>‹#›</a:t>
            </a:fld>
            <a:endParaRPr lang="en-US"/>
          </a:p>
        </p:txBody>
      </p:sp>
      <p:sp>
        <p:nvSpPr>
          <p:cNvPr id="16282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1F2E8-F094-4E05-BE16-F1922F350D7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AF3C3F-AAD9-42C6-8249-CBF98F2C3F88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338E3-D3DB-4A12-BFA5-6E81D4CEAB9D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037C8-B4C2-4E47-B6DF-C7274BA334FC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9C44-C2CF-43D8-996A-F783AB034D9B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25302-4C51-4AC0-B55E-391BEF37E22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25106-94AD-4092-9491-8B3E6EBAEA90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EDC38-97E6-4AE0-9AF9-11CE18A00005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3E817-4B86-45D1-8479-8E82172EBBB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89C3A-E1AA-46A9-B037-D9A33FF1B4A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985CFAE1-999E-4ACE-AB9E-13769EF026E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0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6180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1618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 b="0"/>
            </a:lvl1pPr>
          </a:lstStyle>
          <a:p>
            <a:endParaRPr lang="en-US"/>
          </a:p>
        </p:txBody>
      </p:sp>
      <p:sp>
        <p:nvSpPr>
          <p:cNvPr id="1618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 b="0"/>
            </a:lvl1pPr>
          </a:lstStyle>
          <a:p>
            <a:endParaRPr lang="en-US"/>
          </a:p>
        </p:txBody>
      </p:sp>
      <p:sp>
        <p:nvSpPr>
          <p:cNvPr id="1618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>
              <a:defRPr sz="2600">
                <a:solidFill>
                  <a:schemeClr val="bg1"/>
                </a:solidFill>
              </a:defRPr>
            </a:lvl1pPr>
          </a:lstStyle>
          <a:p>
            <a:fld id="{CEA66BD5-98B4-43E8-BC21-62CFBAE62B8E}" type="slidenum">
              <a:rPr lang="he-IL"/>
              <a:pPr/>
              <a:t>‹#›</a:t>
            </a:fld>
            <a:endParaRPr lang="en-US"/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0" y="201613"/>
            <a:ext cx="9144000" cy="6119812"/>
          </a:xfrm>
          <a:prstGeom prst="rect">
            <a:avLst/>
          </a:prstGeom>
          <a:solidFill>
            <a:schemeClr val="bg1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e-IL"/>
          </a:p>
        </p:txBody>
      </p:sp>
      <p:sp>
        <p:nvSpPr>
          <p:cNvPr id="161807" name="Text Box 15"/>
          <p:cNvSpPr txBox="1">
            <a:spLocks noChangeArrowheads="1"/>
          </p:cNvSpPr>
          <p:nvPr userDrawn="1"/>
        </p:nvSpPr>
        <p:spPr bwMode="auto">
          <a:xfrm>
            <a:off x="2051050" y="508000"/>
            <a:ext cx="5032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solidFill>
                  <a:srgbClr val="B2B2B2"/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1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.il/imgres?imgurl=http://www.hayadan.org.il/BuildaGate4/portals/hayadan/imagesP/sub40/405055005-L-mendeleyev.jpg&amp;imgrefurl=http://www.hayadan.org.il/wp/mendeleyev-0112011/&amp;h=281&amp;w=260&amp;sz=19&amp;hl=iw&amp;start=6&amp;tbnid=5PN5lV5jFwnXDM:&amp;tbnh=114&amp;tbnw=105&amp;prev=/images%3Fq%3D%25D7%259E%25D7%25A0%25D7%2593%25D7%259C%25D7%2599%25D7%2599%25D7%2591%26gbv%3D2%26svnum%3D10%26hl%3Di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pload.wikimedia.org/wikipedia/commons/9/92/U-TableImage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kidsdomain.com/holiday/mom/color/b7family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health.gov.il/pages/default.asp?maincat=13&amp;catid=44&amp;pageid=93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orianit.edu-negev.gov.il/alonard/cp/homepage/Images/&#1497;&#1493;&#1491;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1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AutoShape 4"/>
          <p:cNvSpPr>
            <a:spLocks noGrp="1" noChangeArrowheads="1"/>
          </p:cNvSpPr>
          <p:nvPr>
            <p:ph type="title"/>
          </p:nvPr>
        </p:nvSpPr>
        <p:spPr>
          <a:xfrm>
            <a:off x="395288" y="441325"/>
            <a:ext cx="8320087" cy="3095625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e-IL" sz="8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טבלת היסודות</a:t>
            </a:r>
            <a:br>
              <a:rPr lang="he-IL" sz="8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8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ומשפחות כימיות</a:t>
            </a:r>
            <a:endParaRPr lang="en-US" sz="80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8728" name="AutoShape 8"/>
          <p:cNvSpPr>
            <a:spLocks noChangeArrowheads="1"/>
          </p:cNvSpPr>
          <p:nvPr/>
        </p:nvSpPr>
        <p:spPr bwMode="auto">
          <a:xfrm>
            <a:off x="2266950" y="4184650"/>
            <a:ext cx="50419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מצגת לימוד</a:t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מדעים - שכבה ח'</a:t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מערכי שיעור ממוקדי הצלחה</a:t>
            </a:r>
            <a:endParaRPr lang="en-US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1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AutoShape 2"/>
          <p:cNvSpPr>
            <a:spLocks noGrp="1" noChangeArrowheads="1"/>
          </p:cNvSpPr>
          <p:nvPr>
            <p:ph type="title"/>
          </p:nvPr>
        </p:nvSpPr>
        <p:spPr>
          <a:xfrm>
            <a:off x="3024188" y="1376363"/>
            <a:ext cx="5453062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עושים "סדר" ביסודות !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6930" name="Text Box 34"/>
          <p:cNvSpPr txBox="1">
            <a:spLocks noChangeArrowheads="1"/>
          </p:cNvSpPr>
          <p:nvPr/>
        </p:nvSpPr>
        <p:spPr bwMode="auto">
          <a:xfrm>
            <a:off x="900113" y="2709863"/>
            <a:ext cx="7164387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3600"/>
              <a:t>ראינו שליסודות השונים תכונות שונות. </a:t>
            </a:r>
          </a:p>
          <a:p>
            <a:pPr>
              <a:spcBef>
                <a:spcPct val="50000"/>
              </a:spcBef>
            </a:pPr>
            <a:r>
              <a:rPr lang="he-IL" sz="3600"/>
              <a:t>האם קיים קשר בין מיקום היסוד בטבלה המחזורית לבין תכונותיו?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64,5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AutoShape 2"/>
          <p:cNvSpPr>
            <a:spLocks noGrp="1" noChangeArrowheads="1"/>
          </p:cNvSpPr>
          <p:nvPr>
            <p:ph type="title"/>
          </p:nvPr>
        </p:nvSpPr>
        <p:spPr>
          <a:xfrm>
            <a:off x="3348038" y="2312988"/>
            <a:ext cx="5453062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עושים "סדר" ביסודות !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78212" name="Picture 4" descr="405055005-L-mendeleye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0" y="581025"/>
            <a:ext cx="2130425" cy="23129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478213" name="Text Box 5"/>
          <p:cNvSpPr txBox="1">
            <a:spLocks noChangeArrowheads="1"/>
          </p:cNvSpPr>
          <p:nvPr/>
        </p:nvSpPr>
        <p:spPr bwMode="auto">
          <a:xfrm>
            <a:off x="249238" y="2924175"/>
            <a:ext cx="2162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>
                <a:solidFill>
                  <a:srgbClr val="FF0000"/>
                </a:solidFill>
              </a:rPr>
              <a:t>דמיטרי מנדלייב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478214" name="Rectangle 6"/>
          <p:cNvSpPr>
            <a:spLocks noChangeArrowheads="1"/>
          </p:cNvSpPr>
          <p:nvPr/>
        </p:nvSpPr>
        <p:spPr bwMode="auto">
          <a:xfrm>
            <a:off x="1201738" y="3463925"/>
            <a:ext cx="7473950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he-IL" sz="3600" u="sng">
                <a:solidFill>
                  <a:srgbClr val="FF0000"/>
                </a:solidFill>
              </a:rPr>
              <a:t>מנדלייב</a:t>
            </a:r>
            <a:r>
              <a:rPr lang="he-IL" sz="3600"/>
              <a:t> (כימאי רוסי) ארגן בשנת 1869 את היסודות בטורים ובשורות. הוא שיבץ 63 יסודות שהיו מוכרים בזמנו.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1,1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AutoShape 2"/>
          <p:cNvSpPr>
            <a:spLocks noGrp="1" noChangeArrowheads="1"/>
          </p:cNvSpPr>
          <p:nvPr>
            <p:ph type="title"/>
          </p:nvPr>
        </p:nvSpPr>
        <p:spPr>
          <a:xfrm>
            <a:off x="2495550" y="368300"/>
            <a:ext cx="4679950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גדולתו של מנדלייב 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1160463"/>
            <a:ext cx="8124825" cy="381635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b="1"/>
              <a:t>מדהים לגלות </a:t>
            </a:r>
            <a:r>
              <a:rPr lang="he-IL" b="1" u="sng"/>
              <a:t>שהטבלה המעודכנת</a:t>
            </a:r>
            <a:r>
              <a:rPr lang="he-IL" b="1"/>
              <a:t> של שנת 2007, אשר רשומים בה </a:t>
            </a:r>
            <a:r>
              <a:rPr lang="he-IL" sz="3600" b="1">
                <a:solidFill>
                  <a:srgbClr val="FF0000"/>
                </a:solidFill>
              </a:rPr>
              <a:t>115</a:t>
            </a:r>
            <a:r>
              <a:rPr lang="he-IL" b="1"/>
              <a:t> יסודות (מתוכם 23 יסודות מעשה ידי האדם), </a:t>
            </a:r>
            <a:r>
              <a:rPr lang="he-IL" b="1" u="sng"/>
              <a:t>אינה שונה</a:t>
            </a:r>
            <a:r>
              <a:rPr lang="he-IL" b="1"/>
              <a:t> בבסיסה </a:t>
            </a:r>
            <a:r>
              <a:rPr lang="he-IL" b="1" u="sng"/>
              <a:t>מזו </a:t>
            </a:r>
            <a:r>
              <a:rPr lang="he-IL" b="1"/>
              <a:t>שהגה דמיטרי מנדלייב ב- </a:t>
            </a:r>
            <a:r>
              <a:rPr lang="he-IL" b="1" u="sng"/>
              <a:t>1869.</a:t>
            </a:r>
          </a:p>
          <a:p>
            <a:pPr marL="0" indent="0">
              <a:buFont typeface="Wingdings" pitchFamily="2" charset="2"/>
              <a:buNone/>
            </a:pPr>
            <a:endParaRPr lang="he-IL" sz="600" b="1"/>
          </a:p>
          <a:p>
            <a:pPr marL="0" indent="0">
              <a:buFont typeface="Wingdings" pitchFamily="2" charset="2"/>
              <a:buNone/>
            </a:pPr>
            <a:r>
              <a:rPr lang="he-IL" b="1"/>
              <a:t>חשוב לציין שהעולם המדעי בתקופתו של מנדלייב הכיר רק </a:t>
            </a:r>
            <a:r>
              <a:rPr lang="he-IL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63</a:t>
            </a:r>
            <a:r>
              <a:rPr lang="he-IL" b="1"/>
              <a:t> יסודות ולא היה למדענים ולו מושג על מבנה האטום.</a:t>
            </a:r>
          </a:p>
          <a:p>
            <a:pPr marL="0" indent="0">
              <a:buFont typeface="Wingdings" pitchFamily="2" charset="2"/>
              <a:buNone/>
            </a:pPr>
            <a:endParaRPr lang="he-IL" sz="200" b="1">
              <a:solidFill>
                <a:srgbClr val="FF0000"/>
              </a:solidFill>
            </a:endParaRPr>
          </a:p>
        </p:txBody>
      </p:sp>
      <p:sp>
        <p:nvSpPr>
          <p:cNvPr id="479237" name="Rectangle 5"/>
          <p:cNvSpPr>
            <a:spLocks noChangeArrowheads="1"/>
          </p:cNvSpPr>
          <p:nvPr/>
        </p:nvSpPr>
        <p:spPr bwMode="auto">
          <a:xfrm>
            <a:off x="971550" y="4868863"/>
            <a:ext cx="6418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2800">
                <a:solidFill>
                  <a:srgbClr val="FF0000"/>
                </a:solidFill>
              </a:rPr>
              <a:t>רק גאונות ותעוזה הביאו ליצירת הקישורים שערך מדען צעיר זה.</a:t>
            </a:r>
            <a:r>
              <a:rPr lang="he-IL" sz="2800"/>
              <a:t> 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AutoShape 2"/>
          <p:cNvSpPr>
            <a:spLocks noGrp="1" noChangeArrowheads="1"/>
          </p:cNvSpPr>
          <p:nvPr>
            <p:ph type="title"/>
          </p:nvPr>
        </p:nvSpPr>
        <p:spPr>
          <a:xfrm>
            <a:off x="1403350" y="811213"/>
            <a:ext cx="6642100" cy="12319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נצחונו הגדול היה בניבוי יסודות שטרם התגלו!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263" y="3068638"/>
            <a:ext cx="7693025" cy="2327275"/>
          </a:xfrm>
        </p:spPr>
        <p:txBody>
          <a:bodyPr/>
          <a:lstStyle/>
          <a:p>
            <a:pPr marL="0" indent="0">
              <a:lnSpc>
                <a:spcPct val="120000"/>
              </a:lnSpc>
              <a:buFont typeface="Wingdings" pitchFamily="2" charset="2"/>
              <a:buNone/>
            </a:pPr>
            <a:r>
              <a:rPr lang="he-IL" sz="3600" b="1"/>
              <a:t>עבור יסודות אלה השאיר מקומות ריקים עם סימני שאלה ובתוספת פירוט של התכונות שיהיו לחומרים שימצאו.</a:t>
            </a:r>
          </a:p>
        </p:txBody>
      </p:sp>
      <p:pic>
        <p:nvPicPr>
          <p:cNvPr id="454661" name="Picture 5" descr="futur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1539875"/>
            <a:ext cx="996950" cy="124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4,9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49500"/>
            <a:ext cx="7945438" cy="3095625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arabicPeriod"/>
            </a:pPr>
            <a:r>
              <a:rPr lang="he-IL" sz="3600" b="1"/>
              <a:t>לפי המספר האטומי (מספר הפרוטונים באטום היסוד).</a:t>
            </a:r>
          </a:p>
          <a:p>
            <a:pPr marL="533400" indent="-533400">
              <a:lnSpc>
                <a:spcPct val="120000"/>
              </a:lnSpc>
              <a:buClr>
                <a:srgbClr val="0000FF"/>
              </a:buClr>
              <a:buSzTx/>
              <a:buFont typeface="Wingdings" pitchFamily="2" charset="2"/>
              <a:buAutoNum type="arabicPeriod"/>
            </a:pPr>
            <a:r>
              <a:rPr lang="he-IL" sz="3600" b="1"/>
              <a:t>לפי תכונותיהם המשותפות של קבוצות היסודות.</a:t>
            </a:r>
            <a:endParaRPr lang="en-US" sz="3600" b="1"/>
          </a:p>
        </p:txBody>
      </p:sp>
      <p:sp>
        <p:nvSpPr>
          <p:cNvPr id="480262" name="AutoShape 6"/>
          <p:cNvSpPr>
            <a:spLocks noGrp="1" noChangeArrowheads="1"/>
          </p:cNvSpPr>
          <p:nvPr>
            <p:ph type="title"/>
          </p:nvPr>
        </p:nvSpPr>
        <p:spPr>
          <a:xfrm>
            <a:off x="1079500" y="1268413"/>
            <a:ext cx="7434263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היסודות סודרו על פי שתי אמות מידה: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גדולתו,4 Answers,D,120,33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AutoShape 2"/>
          <p:cNvSpPr>
            <a:spLocks noGrp="1" noChangeArrowheads="1"/>
          </p:cNvSpPr>
          <p:nvPr>
            <p:ph type="title"/>
          </p:nvPr>
        </p:nvSpPr>
        <p:spPr>
          <a:xfrm>
            <a:off x="895350" y="984250"/>
            <a:ext cx="7872413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מהי גדולתו של "מנדלייב"?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844675"/>
            <a:ext cx="7594600" cy="4537075"/>
          </a:xfrm>
        </p:spPr>
        <p:txBody>
          <a:bodyPr/>
          <a:lstStyle/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הוא סידר את היסודות בטבלה על פי מספרם האטומי.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הוא סידר את היסודות בטבלה על פי תכונותיהם.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הוא ניבא והשאיר מקום ליסודות שטרם נתגלו בתקופתו.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כל התשובות נכונות.</a:t>
            </a:r>
          </a:p>
        </p:txBody>
      </p:sp>
      <p:sp>
        <p:nvSpPr>
          <p:cNvPr id="471044" name="Text Box 4"/>
          <p:cNvSpPr txBox="1">
            <a:spLocks noChangeArrowheads="1"/>
          </p:cNvSpPr>
          <p:nvPr/>
        </p:nvSpPr>
        <p:spPr bwMode="auto">
          <a:xfrm>
            <a:off x="7092950" y="246063"/>
            <a:ext cx="1835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1</a:t>
            </a:r>
            <a:endParaRPr lang="en-US" sz="2800"/>
          </a:p>
        </p:txBody>
      </p:sp>
      <p:sp>
        <p:nvSpPr>
          <p:cNvPr id="471045" name="Text Box 5"/>
          <p:cNvSpPr txBox="1">
            <a:spLocks noChangeArrowheads="1"/>
          </p:cNvSpPr>
          <p:nvPr/>
        </p:nvSpPr>
        <p:spPr bwMode="auto">
          <a:xfrm>
            <a:off x="0" y="188913"/>
            <a:ext cx="133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גדולתו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C,60,0,0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AutoShape 2"/>
          <p:cNvSpPr>
            <a:spLocks noGrp="1" noChangeArrowheads="1"/>
          </p:cNvSpPr>
          <p:nvPr>
            <p:ph type="title"/>
          </p:nvPr>
        </p:nvSpPr>
        <p:spPr>
          <a:xfrm>
            <a:off x="647700" y="376238"/>
            <a:ext cx="7953375" cy="1360487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מעיון בטבלת היסודות אנו רואים, כי היסודות ערוכים בשורות ובטורים.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82307" name="Picture 3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952625"/>
            <a:ext cx="5795963" cy="4271963"/>
          </a:xfrm>
          <a:prstGeom prst="rect">
            <a:avLst/>
          </a:prstGeom>
          <a:noFill/>
        </p:spPr>
      </p:pic>
      <p:sp>
        <p:nvSpPr>
          <p:cNvPr id="482308" name="Rectangle 4"/>
          <p:cNvSpPr>
            <a:spLocks noChangeArrowheads="1"/>
          </p:cNvSpPr>
          <p:nvPr/>
        </p:nvSpPr>
        <p:spPr bwMode="auto">
          <a:xfrm>
            <a:off x="5400675" y="3465513"/>
            <a:ext cx="292100" cy="15113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2309" name="Rectangle 5"/>
          <p:cNvSpPr>
            <a:spLocks noChangeArrowheads="1"/>
          </p:cNvSpPr>
          <p:nvPr/>
        </p:nvSpPr>
        <p:spPr bwMode="auto">
          <a:xfrm>
            <a:off x="1943100" y="3752850"/>
            <a:ext cx="5310188" cy="293688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2311" name="Rectangle 7"/>
          <p:cNvSpPr>
            <a:spLocks noChangeArrowheads="1"/>
          </p:cNvSpPr>
          <p:nvPr/>
        </p:nvSpPr>
        <p:spPr bwMode="auto">
          <a:xfrm>
            <a:off x="3814763" y="3968750"/>
            <a:ext cx="215900" cy="118903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2312" name="Rectangle 8"/>
          <p:cNvSpPr>
            <a:spLocks noChangeArrowheads="1"/>
          </p:cNvSpPr>
          <p:nvPr/>
        </p:nvSpPr>
        <p:spPr bwMode="auto">
          <a:xfrm>
            <a:off x="322263" y="4400550"/>
            <a:ext cx="3925887" cy="252413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231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643438" y="1914525"/>
            <a:ext cx="4392612" cy="1403350"/>
          </a:xfrm>
          <a:noFill/>
          <a:ln/>
        </p:spPr>
        <p:txBody>
          <a:bodyPr/>
          <a:lstStyle/>
          <a:p>
            <a:pPr marL="441325" indent="-441325">
              <a:buClr>
                <a:srgbClr val="0000FF"/>
              </a:buClr>
              <a:buSzTx/>
              <a:buFont typeface="Wingdings" pitchFamily="2" charset="2"/>
              <a:buChar char="Ø"/>
            </a:pPr>
            <a:r>
              <a:rPr lang="he-IL" b="1" u="sng">
                <a:solidFill>
                  <a:srgbClr val="0000FF"/>
                </a:solidFill>
              </a:rPr>
              <a:t>בשורות </a:t>
            </a:r>
            <a:r>
              <a:rPr lang="he-IL" b="1"/>
              <a:t>– היסודות מסודרים על פי מספר אטומי עולה משמאל לימין.</a:t>
            </a:r>
            <a:endParaRPr lang="he-IL" b="1" u="sng"/>
          </a:p>
        </p:txBody>
      </p:sp>
      <p:sp>
        <p:nvSpPr>
          <p:cNvPr id="482314" name="Line 10"/>
          <p:cNvSpPr>
            <a:spLocks noChangeShapeType="1"/>
          </p:cNvSpPr>
          <p:nvPr/>
        </p:nvSpPr>
        <p:spPr bwMode="auto">
          <a:xfrm flipV="1">
            <a:off x="4103688" y="4292600"/>
            <a:ext cx="1044575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82315" name="Line 11"/>
          <p:cNvSpPr>
            <a:spLocks noChangeShapeType="1"/>
          </p:cNvSpPr>
          <p:nvPr/>
        </p:nvSpPr>
        <p:spPr bwMode="auto">
          <a:xfrm flipV="1">
            <a:off x="2592388" y="2781300"/>
            <a:ext cx="2232025" cy="154781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82316" name="Rectangle 12"/>
          <p:cNvSpPr>
            <a:spLocks noChangeArrowheads="1"/>
          </p:cNvSpPr>
          <p:nvPr/>
        </p:nvSpPr>
        <p:spPr bwMode="auto">
          <a:xfrm>
            <a:off x="4751388" y="3389313"/>
            <a:ext cx="43211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1325" indent="-441325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he-IL" sz="2800" u="sng">
                <a:solidFill>
                  <a:srgbClr val="FF0000"/>
                </a:solidFill>
              </a:rPr>
              <a:t>בטורים</a:t>
            </a:r>
            <a:r>
              <a:rPr lang="he-IL" sz="2800"/>
              <a:t> -  היסודות ערוכים לפי תכונות משותפות.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25 0.0877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82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4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8230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8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8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8" grpId="0" animBg="1"/>
      <p:bldP spid="482308" grpId="1" animBg="1"/>
      <p:bldP spid="482309" grpId="0" animBg="1"/>
      <p:bldP spid="482309" grpId="1" animBg="1"/>
      <p:bldP spid="482311" grpId="0" animBg="1"/>
      <p:bldP spid="482312" grpId="0" animBg="1"/>
      <p:bldP spid="482313" grpId="0" build="p"/>
      <p:bldP spid="482314" grpId="0" animBg="1"/>
      <p:bldP spid="482315" grpId="0" animBg="1"/>
      <p:bldP spid="4823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64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AutoShape 2"/>
          <p:cNvSpPr>
            <a:spLocks noGrp="1" noChangeArrowheads="1"/>
          </p:cNvSpPr>
          <p:nvPr>
            <p:ph type="title"/>
          </p:nvPr>
        </p:nvSpPr>
        <p:spPr>
          <a:xfrm>
            <a:off x="3276600" y="944563"/>
            <a:ext cx="4687888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מי הייתה מארי קירי?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239963"/>
            <a:ext cx="7693025" cy="4105275"/>
          </a:xfrm>
        </p:spPr>
        <p:txBody>
          <a:bodyPr/>
          <a:lstStyle/>
          <a:p>
            <a:pPr marL="0" indent="0">
              <a:lnSpc>
                <a:spcPct val="95000"/>
              </a:lnSpc>
              <a:buFont typeface="Wingdings" pitchFamily="2" charset="2"/>
              <a:buNone/>
            </a:pPr>
            <a:r>
              <a:rPr lang="he-IL" sz="3200" b="1"/>
              <a:t>מארי קירי היא האישה הראשונה שזכתה בפרס נובל. </a:t>
            </a:r>
          </a:p>
          <a:p>
            <a:pPr marL="0" indent="0">
              <a:lnSpc>
                <a:spcPct val="95000"/>
              </a:lnSpc>
              <a:buFont typeface="Wingdings" pitchFamily="2" charset="2"/>
              <a:buNone/>
            </a:pPr>
            <a:r>
              <a:rPr lang="he-IL" sz="3200" b="1"/>
              <a:t>בשנת 1903 זכתה עם בעלה בפרס נובל בפיסיקה ובשנת 1911 זכתה בפרס נובל בכימיה. </a:t>
            </a:r>
          </a:p>
          <a:p>
            <a:pPr marL="0" indent="0">
              <a:lnSpc>
                <a:spcPct val="95000"/>
              </a:lnSpc>
              <a:buFont typeface="Wingdings" pitchFamily="2" charset="2"/>
              <a:buNone/>
            </a:pPr>
            <a:r>
              <a:rPr lang="he-IL" sz="3200" b="1"/>
              <a:t>(בתה – אירן קירי זכתה אף היא בשנת 1935 בפרס נובל בפיסיקה).</a:t>
            </a:r>
            <a:endParaRPr lang="en-US" sz="3200" b="1"/>
          </a:p>
        </p:txBody>
      </p:sp>
      <p:pic>
        <p:nvPicPr>
          <p:cNvPr id="456711" name="Picture 7" descr="יריק יראמ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96863"/>
            <a:ext cx="1800225" cy="1800225"/>
          </a:xfrm>
          <a:prstGeom prst="rect">
            <a:avLst/>
          </a:prstGeom>
          <a:noFill/>
          <a:ln w="28575">
            <a:solidFill>
              <a:srgbClr val="660066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70,0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AutoShape 2"/>
          <p:cNvSpPr>
            <a:spLocks noGrp="1" noChangeArrowheads="1"/>
          </p:cNvSpPr>
          <p:nvPr>
            <p:ph type="title"/>
          </p:nvPr>
        </p:nvSpPr>
        <p:spPr>
          <a:xfrm>
            <a:off x="581025" y="404813"/>
            <a:ext cx="8043863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הקשר בין מארי קירי וטבלת היסודות: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6763" y="1289050"/>
            <a:ext cx="7693025" cy="3724275"/>
          </a:xfrm>
        </p:spPr>
        <p:txBody>
          <a:bodyPr/>
          <a:lstStyle/>
          <a:p>
            <a:r>
              <a:rPr lang="he-IL" b="1"/>
              <a:t>מארי קירי גילתה, יחד עם בעלה, את </a:t>
            </a:r>
            <a:r>
              <a:rPr lang="he-IL" b="1" u="sng"/>
              <a:t>קרינת הרנטגן</a:t>
            </a:r>
            <a:r>
              <a:rPr lang="he-IL" b="1"/>
              <a:t>.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חישבו - מה היה מצבנו ללא תגלית זו!</a:t>
            </a:r>
            <a:r>
              <a:rPr lang="en-US" b="1"/>
              <a:t> </a:t>
            </a:r>
            <a:endParaRPr lang="he-IL" b="1"/>
          </a:p>
          <a:p>
            <a:r>
              <a:rPr lang="he-IL" b="1"/>
              <a:t>תגליתה המדעית השנייה הייתה </a:t>
            </a:r>
            <a:r>
              <a:rPr lang="he-IL" b="1">
                <a:solidFill>
                  <a:srgbClr val="FF0000"/>
                </a:solidFill>
              </a:rPr>
              <a:t>גילוי יסוד ה</a:t>
            </a:r>
            <a:r>
              <a:rPr lang="he-IL" b="1" u="sng">
                <a:solidFill>
                  <a:srgbClr val="FF0000"/>
                </a:solidFill>
              </a:rPr>
              <a:t>אורניום</a:t>
            </a:r>
            <a:r>
              <a:rPr lang="he-IL" b="1"/>
              <a:t> </a:t>
            </a:r>
            <a:r>
              <a:rPr lang="he-IL" b="1">
                <a:solidFill>
                  <a:srgbClr val="FF0000"/>
                </a:solidFill>
              </a:rPr>
              <a:t>ופליטת קרינה רדיואקטיבית</a:t>
            </a:r>
            <a:r>
              <a:rPr lang="he-IL" b="1"/>
              <a:t> על ידי אטומי היסוד אורניום. </a:t>
            </a:r>
          </a:p>
        </p:txBody>
      </p:sp>
      <p:grpSp>
        <p:nvGrpSpPr>
          <p:cNvPr id="457739" name="Group 11"/>
          <p:cNvGrpSpPr>
            <a:grpSpLocks/>
          </p:cNvGrpSpPr>
          <p:nvPr/>
        </p:nvGrpSpPr>
        <p:grpSpPr bwMode="auto">
          <a:xfrm>
            <a:off x="1727200" y="4178300"/>
            <a:ext cx="5545138" cy="1663700"/>
            <a:chOff x="770" y="2818"/>
            <a:chExt cx="3493" cy="1048"/>
          </a:xfrm>
        </p:grpSpPr>
        <p:pic>
          <p:nvPicPr>
            <p:cNvPr id="457735" name="Picture 7" descr="תמונה:U-TableImage.pn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0" y="2818"/>
              <a:ext cx="3493" cy="1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dist="80322" dir="1106097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457736" name="Rectangle 8"/>
            <p:cNvSpPr>
              <a:spLocks noChangeArrowheads="1"/>
            </p:cNvSpPr>
            <p:nvPr/>
          </p:nvSpPr>
          <p:spPr bwMode="auto">
            <a:xfrm>
              <a:off x="3151" y="2931"/>
              <a:ext cx="476" cy="3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endParaRPr lang="he-IL"/>
            </a:p>
          </p:txBody>
        </p:sp>
        <p:sp>
          <p:nvSpPr>
            <p:cNvPr id="457737" name="Rectangle 9"/>
            <p:cNvSpPr>
              <a:spLocks noChangeArrowheads="1"/>
            </p:cNvSpPr>
            <p:nvPr/>
          </p:nvSpPr>
          <p:spPr bwMode="auto">
            <a:xfrm>
              <a:off x="1337" y="2954"/>
              <a:ext cx="1270" cy="5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dist="35921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endParaRPr lang="he-IL"/>
            </a:p>
          </p:txBody>
        </p:sp>
        <p:sp>
          <p:nvSpPr>
            <p:cNvPr id="457738" name="Rectangle 10"/>
            <p:cNvSpPr>
              <a:spLocks noChangeArrowheads="1"/>
            </p:cNvSpPr>
            <p:nvPr/>
          </p:nvSpPr>
          <p:spPr bwMode="auto">
            <a:xfrm>
              <a:off x="1042" y="2840"/>
              <a:ext cx="498" cy="7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dist="35921" dir="18900000" algn="ctr" rotWithShape="0">
                <a:schemeClr val="bg2"/>
              </a:outerShdw>
            </a:effectLst>
          </p:spPr>
          <p:txBody>
            <a:bodyPr lIns="90000" tIns="46800" rIns="90000" bIns="46800" anchor="ctr">
              <a:spAutoFit/>
            </a:bodyPr>
            <a:lstStyle/>
            <a:p>
              <a:endParaRPr lang="he-I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1808163"/>
            <a:ext cx="7693025" cy="1620837"/>
          </a:xfrm>
        </p:spPr>
        <p:txBody>
          <a:bodyPr/>
          <a:lstStyle/>
          <a:p>
            <a:pPr marL="0" indent="0">
              <a:lnSpc>
                <a:spcPct val="120000"/>
              </a:lnSpc>
              <a:buFont typeface="Wingdings" pitchFamily="2" charset="2"/>
              <a:buNone/>
            </a:pPr>
            <a:r>
              <a:rPr lang="he-IL" sz="3600" b="1"/>
              <a:t>מארי קירי נפטרה מסרטן- תוצר של חשיפה ממושכת לחומרים רדיואקטיביים.</a:t>
            </a:r>
            <a:endParaRPr lang="en-US" sz="3600" b="1"/>
          </a:p>
        </p:txBody>
      </p:sp>
      <p:pic>
        <p:nvPicPr>
          <p:cNvPr id="483332" name="Picture 4" descr="יריק יראמ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763" y="3644900"/>
            <a:ext cx="1800225" cy="1800225"/>
          </a:xfrm>
          <a:prstGeom prst="rect">
            <a:avLst/>
          </a:prstGeom>
          <a:noFill/>
          <a:ln w="28575">
            <a:solidFill>
              <a:srgbClr val="660066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61,1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/>
          <p:cNvSpPr>
            <a:spLocks noGrp="1" noChangeArrowheads="1"/>
          </p:cNvSpPr>
          <p:nvPr>
            <p:ph type="title"/>
          </p:nvPr>
        </p:nvSpPr>
        <p:spPr>
          <a:xfrm>
            <a:off x="747713" y="312738"/>
            <a:ext cx="7953375" cy="1360487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היסודות בטבלה המחזורית מסודרים    גם ב"קבוצות גדולות"-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01813"/>
            <a:ext cx="7693025" cy="1930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600" b="1"/>
              <a:t>בנוסף לשורות ולטורים ניתן לראות, שהיסודות מסודרים גם בגושים גדולים יותר – </a:t>
            </a:r>
            <a:r>
              <a:rPr lang="he-IL" sz="3600" b="1" u="sng"/>
              <a:t>גוש מתכות וגוש אל-מתכות</a:t>
            </a:r>
            <a:r>
              <a:rPr lang="he-IL" sz="3600" b="1"/>
              <a:t>.</a:t>
            </a:r>
            <a:endParaRPr lang="en-US" sz="3600" b="1"/>
          </a:p>
        </p:txBody>
      </p:sp>
      <p:graphicFrame>
        <p:nvGraphicFramePr>
          <p:cNvPr id="459532" name="Group 780"/>
          <p:cNvGraphicFramePr>
            <a:graphicFrameLocks noGrp="1"/>
          </p:cNvGraphicFramePr>
          <p:nvPr/>
        </p:nvGraphicFramePr>
        <p:xfrm>
          <a:off x="3460750" y="1865313"/>
          <a:ext cx="533400" cy="3128265"/>
        </p:xfrm>
        <a:graphic>
          <a:graphicData uri="http://schemas.openxmlformats.org/drawingml/2006/table">
            <a:tbl>
              <a:tblPr rtl="1"/>
              <a:tblGrid>
                <a:gridCol w="533400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he-I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endParaRPr kumimoji="0" lang="he-I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60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9522" name="Group 770"/>
          <p:cNvGraphicFramePr>
            <a:graphicFrameLocks noGrp="1"/>
          </p:cNvGraphicFramePr>
          <p:nvPr/>
        </p:nvGraphicFramePr>
        <p:xfrm>
          <a:off x="3470275" y="2506663"/>
          <a:ext cx="514350" cy="2476500"/>
        </p:xfrm>
        <a:graphic>
          <a:graphicData uri="http://schemas.openxmlformats.org/drawingml/2006/table">
            <a:tbl>
              <a:tblPr rtl="1"/>
              <a:tblGrid>
                <a:gridCol w="514350"/>
              </a:tblGrid>
              <a:tr h="24765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59501" name="Picture 749" descr="ilustration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887788"/>
            <a:ext cx="3024188" cy="1919287"/>
          </a:xfrm>
          <a:prstGeom prst="rect">
            <a:avLst/>
          </a:prstGeom>
          <a:noFill/>
        </p:spPr>
      </p:pic>
      <p:pic>
        <p:nvPicPr>
          <p:cNvPr id="459503" name="Picture 751" descr="ilustration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3817938"/>
            <a:ext cx="3168650" cy="2024062"/>
          </a:xfrm>
          <a:prstGeom prst="rect">
            <a:avLst/>
          </a:prstGeom>
          <a:noFill/>
        </p:spPr>
      </p:pic>
      <p:sp>
        <p:nvSpPr>
          <p:cNvPr id="459534" name="Text Box 782"/>
          <p:cNvSpPr txBox="1">
            <a:spLocks noChangeArrowheads="1"/>
          </p:cNvSpPr>
          <p:nvPr/>
        </p:nvSpPr>
        <p:spPr bwMode="auto">
          <a:xfrm>
            <a:off x="5724525" y="3717925"/>
            <a:ext cx="1474788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אל-מתכות</a:t>
            </a:r>
            <a:endParaRPr lang="en-US" sz="2400"/>
          </a:p>
        </p:txBody>
      </p:sp>
      <p:sp>
        <p:nvSpPr>
          <p:cNvPr id="459535" name="Text Box 783"/>
          <p:cNvSpPr txBox="1">
            <a:spLocks noChangeArrowheads="1"/>
          </p:cNvSpPr>
          <p:nvPr/>
        </p:nvSpPr>
        <p:spPr bwMode="auto">
          <a:xfrm>
            <a:off x="1801813" y="3790950"/>
            <a:ext cx="1474787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2400"/>
              <a:t>מתכות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מתכות,2 Answers,B,60,5,4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AutoShape 2"/>
          <p:cNvSpPr>
            <a:spLocks noGrp="1" noChangeArrowheads="1"/>
          </p:cNvSpPr>
          <p:nvPr>
            <p:ph type="title"/>
          </p:nvPr>
        </p:nvSpPr>
        <p:spPr>
          <a:xfrm>
            <a:off x="576263" y="1160463"/>
            <a:ext cx="7953375" cy="1360487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היסודות האל-מתכתיים מצויים בצד שמאל של טבלת היסודות.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2388" y="3681413"/>
            <a:ext cx="3481387" cy="2089150"/>
          </a:xfrm>
        </p:spPr>
        <p:txBody>
          <a:bodyPr/>
          <a:lstStyle/>
          <a:p>
            <a:pPr marL="806450" indent="-80645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4400" b="1"/>
              <a:t>נכון</a:t>
            </a:r>
          </a:p>
          <a:p>
            <a:pPr marL="806450" indent="-80645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4400" b="1"/>
              <a:t>לא נכון</a:t>
            </a:r>
            <a:endParaRPr lang="en-US" sz="4400" b="1"/>
          </a:p>
        </p:txBody>
      </p:sp>
      <p:sp>
        <p:nvSpPr>
          <p:cNvPr id="468997" name="Text Box 5"/>
          <p:cNvSpPr txBox="1">
            <a:spLocks noChangeArrowheads="1"/>
          </p:cNvSpPr>
          <p:nvPr/>
        </p:nvSpPr>
        <p:spPr bwMode="auto">
          <a:xfrm>
            <a:off x="7164388" y="225425"/>
            <a:ext cx="187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2 </a:t>
            </a:r>
            <a:endParaRPr lang="en-US" sz="2800"/>
          </a:p>
        </p:txBody>
      </p:sp>
      <p:sp>
        <p:nvSpPr>
          <p:cNvPr id="468998" name="Text Box 6"/>
          <p:cNvSpPr txBox="1">
            <a:spLocks noChangeArrowheads="1"/>
          </p:cNvSpPr>
          <p:nvPr/>
        </p:nvSpPr>
        <p:spPr bwMode="auto">
          <a:xfrm>
            <a:off x="0" y="333375"/>
            <a:ext cx="118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מתכות</a:t>
            </a:r>
            <a:endParaRPr lang="en-US" sz="2400"/>
          </a:p>
        </p:txBody>
      </p:sp>
      <p:sp>
        <p:nvSpPr>
          <p:cNvPr id="468999" name="Rectangle 7"/>
          <p:cNvSpPr>
            <a:spLocks noChangeArrowheads="1"/>
          </p:cNvSpPr>
          <p:nvPr/>
        </p:nvSpPr>
        <p:spPr bwMode="auto">
          <a:xfrm>
            <a:off x="5022850" y="2787650"/>
            <a:ext cx="2898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3600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משפט זה הוא</a:t>
            </a:r>
            <a:r>
              <a:rPr lang="he-IL" sz="3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2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AutoShape 2"/>
          <p:cNvSpPr>
            <a:spLocks noGrp="1" noChangeArrowheads="1"/>
          </p:cNvSpPr>
          <p:nvPr>
            <p:ph type="title"/>
          </p:nvPr>
        </p:nvSpPr>
        <p:spPr>
          <a:xfrm>
            <a:off x="1544638" y="728663"/>
            <a:ext cx="6489700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נכיר כמה "משפחות כימיות".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9780" name="Rectangle 4"/>
          <p:cNvSpPr>
            <a:spLocks noChangeArrowheads="1"/>
          </p:cNvSpPr>
          <p:nvPr/>
        </p:nvSpPr>
        <p:spPr bwMode="auto">
          <a:xfrm>
            <a:off x="539750" y="1674813"/>
            <a:ext cx="80406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4000" u="sng">
                <a:solidFill>
                  <a:srgbClr val="FF0000"/>
                </a:solidFill>
              </a:rPr>
              <a:t>"משפחה כימית"</a:t>
            </a:r>
            <a:r>
              <a:rPr lang="en-US" sz="3600" b="0"/>
              <a:t> </a:t>
            </a:r>
            <a:r>
              <a:rPr lang="he-IL" sz="3600" b="0"/>
              <a:t>– </a:t>
            </a:r>
            <a:r>
              <a:rPr lang="en-US" sz="3600" b="0"/>
              <a:t/>
            </a:r>
            <a:br>
              <a:rPr lang="en-US" sz="3600" b="0"/>
            </a:br>
            <a:r>
              <a:rPr lang="he-IL" sz="3600"/>
              <a:t>קבוצת יסודות בעלי תכונות דומות הממוקמים באותו טור בטבלת היסודות. </a:t>
            </a:r>
            <a:endParaRPr lang="en-US" sz="3600"/>
          </a:p>
        </p:txBody>
      </p:sp>
      <p:pic>
        <p:nvPicPr>
          <p:cNvPr id="459782" name="Picture 6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465513"/>
            <a:ext cx="3348037" cy="2466975"/>
          </a:xfrm>
          <a:prstGeom prst="rect">
            <a:avLst/>
          </a:prstGeom>
          <a:noFill/>
        </p:spPr>
      </p:pic>
      <p:sp>
        <p:nvSpPr>
          <p:cNvPr id="459783" name="Rectangle 7"/>
          <p:cNvSpPr>
            <a:spLocks noChangeArrowheads="1"/>
          </p:cNvSpPr>
          <p:nvPr/>
        </p:nvSpPr>
        <p:spPr bwMode="auto">
          <a:xfrm>
            <a:off x="3313113" y="4294188"/>
            <a:ext cx="179387" cy="90011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AutoShape 2"/>
          <p:cNvSpPr>
            <a:spLocks noGrp="1" noChangeArrowheads="1"/>
          </p:cNvSpPr>
          <p:nvPr>
            <p:ph type="title"/>
          </p:nvPr>
        </p:nvSpPr>
        <p:spPr>
          <a:xfrm>
            <a:off x="2006600" y="873125"/>
            <a:ext cx="6489700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נכיר כמה "משפחות כימיות".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0938" y="3352800"/>
            <a:ext cx="6553200" cy="2403475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FF5050"/>
              </a:buClr>
              <a:buSzTx/>
              <a:buFont typeface="Wingdings" pitchFamily="2" charset="2"/>
              <a:buAutoNum type="arabicPeriod"/>
            </a:pPr>
            <a:r>
              <a:rPr lang="he-IL" sz="3600" b="1"/>
              <a:t>משפחת ההלוגנים.  </a:t>
            </a:r>
          </a:p>
          <a:p>
            <a:pPr marL="533400" indent="-533400">
              <a:lnSpc>
                <a:spcPct val="110000"/>
              </a:lnSpc>
              <a:buClr>
                <a:srgbClr val="FF5050"/>
              </a:buClr>
              <a:buSzTx/>
              <a:buFont typeface="Wingdings" pitchFamily="2" charset="2"/>
              <a:buAutoNum type="arabicPeriod"/>
            </a:pPr>
            <a:r>
              <a:rPr lang="he-IL" sz="3600" b="1"/>
              <a:t>משפחת המתכות האלקליות.</a:t>
            </a:r>
          </a:p>
          <a:p>
            <a:pPr marL="533400" indent="-533400">
              <a:lnSpc>
                <a:spcPct val="110000"/>
              </a:lnSpc>
              <a:buClr>
                <a:srgbClr val="FF5050"/>
              </a:buClr>
              <a:buSzTx/>
              <a:buFont typeface="Wingdings" pitchFamily="2" charset="2"/>
              <a:buAutoNum type="arabicPeriod"/>
            </a:pPr>
            <a:r>
              <a:rPr lang="he-IL" sz="3600" b="1"/>
              <a:t>משפחת הגזים האצילים</a:t>
            </a:r>
            <a:r>
              <a:rPr lang="he-IL" sz="4000" b="1"/>
              <a:t>.</a:t>
            </a:r>
            <a:endParaRPr lang="en-US" sz="3200"/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2159000" y="2024063"/>
            <a:ext cx="6343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360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כדי להבין טוב יותר את הרעיון נתמקד ב-3 משפחות כימיות:</a:t>
            </a:r>
            <a:r>
              <a:rPr lang="en-US" sz="360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he-IL" sz="3600">
              <a:solidFill>
                <a:srgbClr val="FF505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משפחה כימית,5 Answers,E,120,36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AutoShape 2"/>
          <p:cNvSpPr>
            <a:spLocks noGrp="1" noChangeArrowheads="1"/>
          </p:cNvSpPr>
          <p:nvPr>
            <p:ph type="title"/>
          </p:nvPr>
        </p:nvSpPr>
        <p:spPr>
          <a:xfrm>
            <a:off x="2951163" y="1160463"/>
            <a:ext cx="5472112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מהי "משפחה כימית" ?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2347913"/>
            <a:ext cx="7991475" cy="3852862"/>
          </a:xfrm>
        </p:spPr>
        <p:txBody>
          <a:bodyPr/>
          <a:lstStyle/>
          <a:p>
            <a:pPr marL="533400" indent="-533400">
              <a:lnSpc>
                <a:spcPct val="95000"/>
              </a:lnSpc>
              <a:spcBef>
                <a:spcPct val="10000"/>
              </a:spcBef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קבוצת יסודות בעלי אותו צבע.</a:t>
            </a:r>
          </a:p>
          <a:p>
            <a:pPr marL="533400" indent="-533400">
              <a:lnSpc>
                <a:spcPct val="95000"/>
              </a:lnSpc>
              <a:spcBef>
                <a:spcPct val="10000"/>
              </a:spcBef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קבוצת יסודות המצויים באותה שורה בטבלת היסודות.</a:t>
            </a:r>
          </a:p>
          <a:p>
            <a:pPr marL="533400" indent="-533400">
              <a:lnSpc>
                <a:spcPct val="95000"/>
              </a:lnSpc>
              <a:spcBef>
                <a:spcPct val="10000"/>
              </a:spcBef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קבוצת יסודות הנמצאים באותו טור בטבלת היסודות.</a:t>
            </a:r>
          </a:p>
          <a:p>
            <a:pPr marL="533400" indent="-533400">
              <a:lnSpc>
                <a:spcPct val="95000"/>
              </a:lnSpc>
              <a:spcBef>
                <a:spcPct val="10000"/>
              </a:spcBef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קבוצת יסודות בעלי כמה תכונות דומות.</a:t>
            </a:r>
          </a:p>
          <a:p>
            <a:pPr marL="533400" indent="-533400">
              <a:lnSpc>
                <a:spcPct val="95000"/>
              </a:lnSpc>
              <a:spcBef>
                <a:spcPct val="10000"/>
              </a:spcBef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תשובות ג' ו- ד' נכונות.</a:t>
            </a:r>
            <a:endParaRPr lang="en-US" sz="3200" b="1"/>
          </a:p>
        </p:txBody>
      </p:sp>
      <p:sp>
        <p:nvSpPr>
          <p:cNvPr id="470020" name="Text Box 4"/>
          <p:cNvSpPr txBox="1">
            <a:spLocks noChangeArrowheads="1"/>
          </p:cNvSpPr>
          <p:nvPr/>
        </p:nvSpPr>
        <p:spPr bwMode="auto">
          <a:xfrm>
            <a:off x="7380288" y="260350"/>
            <a:ext cx="1655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3 </a:t>
            </a:r>
            <a:endParaRPr lang="en-US" sz="2800"/>
          </a:p>
        </p:txBody>
      </p:sp>
      <p:sp>
        <p:nvSpPr>
          <p:cNvPr id="470021" name="Text Box 5"/>
          <p:cNvSpPr txBox="1">
            <a:spLocks noChangeArrowheads="1"/>
          </p:cNvSpPr>
          <p:nvPr/>
        </p:nvSpPr>
        <p:spPr bwMode="auto">
          <a:xfrm>
            <a:off x="468313" y="225425"/>
            <a:ext cx="1979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>
                <a:solidFill>
                  <a:srgbClr val="FF0000"/>
                </a:solidFill>
              </a:rPr>
              <a:t>משפחה כימית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470023" name="Picture 7" descr="b7famil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100" y="1120775"/>
            <a:ext cx="1136650" cy="133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70027" name="Picture 11" descr="Frame-3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692150"/>
            <a:ext cx="1873250" cy="212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58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AutoShape 2"/>
          <p:cNvSpPr>
            <a:spLocks noGrp="1" noChangeArrowheads="1"/>
          </p:cNvSpPr>
          <p:nvPr>
            <p:ph type="title"/>
          </p:nvPr>
        </p:nvSpPr>
        <p:spPr>
          <a:xfrm>
            <a:off x="1331913" y="1520825"/>
            <a:ext cx="7131050" cy="3119438"/>
          </a:xfrm>
          <a:gradFill rotWithShape="1">
            <a:gsLst>
              <a:gs pos="0">
                <a:srgbClr val="FF0000">
                  <a:gamma/>
                  <a:tint val="33725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he-IL" sz="4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כאשר מחפשים תחליף ליסוד מסוים כדאי לגשת לטור שבו הוא נמצא בטבלה המחזורית.</a:t>
            </a:r>
            <a:endParaRPr lang="en-US" sz="48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312988"/>
            <a:ext cx="8521700" cy="11160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600" b="1" u="sng">
                <a:solidFill>
                  <a:srgbClr val="FF0000"/>
                </a:solidFill>
              </a:rPr>
              <a:t>מיקום בטבלה</a:t>
            </a:r>
            <a:r>
              <a:rPr lang="he-IL" sz="3600" b="1"/>
              <a:t> – </a:t>
            </a:r>
            <a:r>
              <a:rPr lang="he-IL" sz="3200" b="1"/>
              <a:t>טור ראשון משמאל (פרט למימן).</a:t>
            </a:r>
          </a:p>
        </p:txBody>
      </p:sp>
      <p:pic>
        <p:nvPicPr>
          <p:cNvPr id="485380" name="Picture 4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4221163"/>
            <a:ext cx="2268537" cy="1671637"/>
          </a:xfrm>
          <a:prstGeom prst="rect">
            <a:avLst/>
          </a:prstGeom>
          <a:noFill/>
        </p:spPr>
      </p:pic>
      <p:sp>
        <p:nvSpPr>
          <p:cNvPr id="485381" name="Rectangle 5"/>
          <p:cNvSpPr>
            <a:spLocks noChangeArrowheads="1"/>
          </p:cNvSpPr>
          <p:nvPr/>
        </p:nvSpPr>
        <p:spPr bwMode="auto">
          <a:xfrm>
            <a:off x="3598863" y="4689475"/>
            <a:ext cx="142875" cy="719138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5382" name="Line 6"/>
          <p:cNvSpPr>
            <a:spLocks noChangeShapeType="1"/>
          </p:cNvSpPr>
          <p:nvPr/>
        </p:nvSpPr>
        <p:spPr bwMode="auto">
          <a:xfrm>
            <a:off x="3671888" y="3105150"/>
            <a:ext cx="0" cy="936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85384" name="AutoShape 8"/>
          <p:cNvSpPr>
            <a:spLocks noGrp="1" noChangeArrowheads="1"/>
          </p:cNvSpPr>
          <p:nvPr>
            <p:ph type="title"/>
          </p:nvPr>
        </p:nvSpPr>
        <p:spPr>
          <a:xfrm>
            <a:off x="2087563" y="944563"/>
            <a:ext cx="5464175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המתכות האלקליות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69,1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8775" y="1304925"/>
            <a:ext cx="8521700" cy="71913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600" b="1" u="sng">
                <a:solidFill>
                  <a:srgbClr val="FF0000"/>
                </a:solidFill>
              </a:rPr>
              <a:t>מיקום בטבלה</a:t>
            </a:r>
            <a:r>
              <a:rPr lang="he-IL" sz="3600" b="1"/>
              <a:t> – </a:t>
            </a:r>
            <a:r>
              <a:rPr lang="he-IL" sz="3200" b="1"/>
              <a:t>טור ראשון משמאל (פרט למימן).</a:t>
            </a:r>
          </a:p>
        </p:txBody>
      </p:sp>
      <p:pic>
        <p:nvPicPr>
          <p:cNvPr id="486403" name="Picture 3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4278313"/>
            <a:ext cx="2268538" cy="1671637"/>
          </a:xfrm>
          <a:prstGeom prst="rect">
            <a:avLst/>
          </a:prstGeom>
          <a:noFill/>
        </p:spPr>
      </p:pic>
      <p:sp>
        <p:nvSpPr>
          <p:cNvPr id="486404" name="Rectangle 4"/>
          <p:cNvSpPr>
            <a:spLocks noChangeArrowheads="1"/>
          </p:cNvSpPr>
          <p:nvPr/>
        </p:nvSpPr>
        <p:spPr bwMode="auto">
          <a:xfrm>
            <a:off x="250825" y="4746625"/>
            <a:ext cx="142875" cy="719138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6406" name="AutoShape 6"/>
          <p:cNvSpPr>
            <a:spLocks noGrp="1" noChangeArrowheads="1"/>
          </p:cNvSpPr>
          <p:nvPr>
            <p:ph type="title"/>
          </p:nvPr>
        </p:nvSpPr>
        <p:spPr>
          <a:xfrm>
            <a:off x="2090738" y="404813"/>
            <a:ext cx="5464175" cy="6667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המתכות האלקליות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6407" name="Rectangle 7"/>
          <p:cNvSpPr>
            <a:spLocks noChangeArrowheads="1"/>
          </p:cNvSpPr>
          <p:nvPr/>
        </p:nvSpPr>
        <p:spPr bwMode="auto">
          <a:xfrm>
            <a:off x="215900" y="2079625"/>
            <a:ext cx="87122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</a:pPr>
            <a:r>
              <a:rPr lang="he-IL" u="sng">
                <a:solidFill>
                  <a:srgbClr val="FF0000"/>
                </a:solidFill>
              </a:rPr>
              <a:t>תכונות משותפות</a:t>
            </a:r>
            <a:r>
              <a:rPr lang="he-IL"/>
              <a:t> – </a:t>
            </a:r>
          </a:p>
          <a:p>
            <a:pPr>
              <a:lnSpc>
                <a:spcPct val="120000"/>
              </a:lnSpc>
            </a:pPr>
            <a:r>
              <a:rPr lang="he-IL"/>
              <a:t>מוצקים בטמפרטורת החדר, מוליכות חשמלית, ברק, רכים, צפים במים, מגיבים עם מים תוך פליטת מימן ומגיבים מהר עם יסודות אל-מתכתיים. </a:t>
            </a:r>
          </a:p>
        </p:txBody>
      </p:sp>
      <p:sp>
        <p:nvSpPr>
          <p:cNvPr id="486408" name="Rectangle 8"/>
          <p:cNvSpPr>
            <a:spLocks noChangeArrowheads="1"/>
          </p:cNvSpPr>
          <p:nvPr/>
        </p:nvSpPr>
        <p:spPr bwMode="auto">
          <a:xfrm>
            <a:off x="2411413" y="4625975"/>
            <a:ext cx="568801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30000"/>
              </a:lnSpc>
            </a:pPr>
            <a:r>
              <a:rPr lang="he-IL" u="sng">
                <a:solidFill>
                  <a:srgbClr val="FF0000"/>
                </a:solidFill>
              </a:rPr>
              <a:t>דוגמאות</a:t>
            </a:r>
            <a:r>
              <a:rPr lang="he-IL"/>
              <a:t> – נתרן, אשלגן, ליתיום.</a:t>
            </a:r>
          </a:p>
          <a:p>
            <a:pPr>
              <a:lnSpc>
                <a:spcPct val="130000"/>
              </a:lnSpc>
            </a:pPr>
            <a:r>
              <a:rPr lang="he-IL" u="sng">
                <a:solidFill>
                  <a:srgbClr val="FF0000"/>
                </a:solidFill>
              </a:rPr>
              <a:t>שימושים</a:t>
            </a:r>
            <a:r>
              <a:rPr lang="he-IL"/>
              <a:t> – סוללות בעיקר.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אחסון,4 Answers,A,120,4,50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AutoShape 2"/>
          <p:cNvSpPr>
            <a:spLocks noGrp="1" noChangeArrowheads="1"/>
          </p:cNvSpPr>
          <p:nvPr>
            <p:ph type="title"/>
          </p:nvPr>
        </p:nvSpPr>
        <p:spPr>
          <a:xfrm>
            <a:off x="792163" y="922338"/>
            <a:ext cx="7983537" cy="16065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אחת מתכונות המתכות האלקליות זוהי התרכבותם המהירה עם יסודות אל-מתכתיים ועם מים.</a:t>
            </a:r>
            <a:endParaRPr lang="en-US" sz="32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1663" y="3268663"/>
            <a:ext cx="5365750" cy="2717800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בכלי ובו שמן. 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בכלי ובו מים.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בכלי ובו אוויר.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בכלי ובו מתכת אחרת.</a:t>
            </a:r>
            <a:endParaRPr lang="en-US" sz="3200" b="1"/>
          </a:p>
        </p:txBody>
      </p:sp>
      <p:sp>
        <p:nvSpPr>
          <p:cNvPr id="461828" name="Text Box 4"/>
          <p:cNvSpPr txBox="1">
            <a:spLocks noChangeArrowheads="1"/>
          </p:cNvSpPr>
          <p:nvPr/>
        </p:nvSpPr>
        <p:spPr bwMode="auto">
          <a:xfrm>
            <a:off x="7524750" y="225425"/>
            <a:ext cx="1368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4 </a:t>
            </a:r>
            <a:endParaRPr lang="en-US" sz="2800"/>
          </a:p>
        </p:txBody>
      </p:sp>
      <p:sp>
        <p:nvSpPr>
          <p:cNvPr id="461829" name="Text Box 5"/>
          <p:cNvSpPr txBox="1">
            <a:spLocks noChangeArrowheads="1"/>
          </p:cNvSpPr>
          <p:nvPr/>
        </p:nvSpPr>
        <p:spPr bwMode="auto">
          <a:xfrm>
            <a:off x="0" y="333375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אחסון </a:t>
            </a:r>
            <a:endParaRPr lang="en-US" sz="2400"/>
          </a:p>
        </p:txBody>
      </p:sp>
      <p:sp>
        <p:nvSpPr>
          <p:cNvPr id="461830" name="Rectangle 6"/>
          <p:cNvSpPr>
            <a:spLocks noChangeArrowheads="1"/>
          </p:cNvSpPr>
          <p:nvPr/>
        </p:nvSpPr>
        <p:spPr bwMode="auto">
          <a:xfrm>
            <a:off x="1331913" y="2565400"/>
            <a:ext cx="7135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באיזה אופן מומלץ לאחסן מתכת אלקלית?</a:t>
            </a: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5,8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AutoShape 2"/>
          <p:cNvSpPr>
            <a:spLocks noGrp="1" noChangeArrowheads="1"/>
          </p:cNvSpPr>
          <p:nvPr>
            <p:ph type="title"/>
          </p:nvPr>
        </p:nvSpPr>
        <p:spPr>
          <a:xfrm>
            <a:off x="2159000" y="1304925"/>
            <a:ext cx="5761038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משפחת הגזים האצילים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3" y="2457450"/>
            <a:ext cx="8928100" cy="11160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he-IL" sz="3200" b="1" u="sng">
                <a:solidFill>
                  <a:srgbClr val="FF0000"/>
                </a:solidFill>
              </a:rPr>
              <a:t>מיקום בטבלה</a:t>
            </a:r>
            <a:r>
              <a:rPr lang="he-IL"/>
              <a:t> </a:t>
            </a:r>
            <a:r>
              <a:rPr lang="he-IL" b="1"/>
              <a:t>–</a:t>
            </a:r>
            <a:r>
              <a:rPr lang="he-IL"/>
              <a:t> </a:t>
            </a:r>
            <a:r>
              <a:rPr lang="he-IL" sz="3200" b="1"/>
              <a:t>הטור הימני ביותר בטבלה (מספר 8).</a:t>
            </a:r>
            <a:endParaRPr lang="en-US" b="1"/>
          </a:p>
        </p:txBody>
      </p:sp>
      <p:pic>
        <p:nvPicPr>
          <p:cNvPr id="462852" name="Picture 4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6575" y="4005263"/>
            <a:ext cx="2339975" cy="1724025"/>
          </a:xfrm>
          <a:prstGeom prst="rect">
            <a:avLst/>
          </a:prstGeom>
          <a:noFill/>
        </p:spPr>
      </p:pic>
      <p:sp>
        <p:nvSpPr>
          <p:cNvPr id="462853" name="Rectangle 5"/>
          <p:cNvSpPr>
            <a:spLocks noChangeArrowheads="1"/>
          </p:cNvSpPr>
          <p:nvPr/>
        </p:nvSpPr>
        <p:spPr bwMode="auto">
          <a:xfrm>
            <a:off x="7740650" y="4338638"/>
            <a:ext cx="179388" cy="8270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62854" name="Line 6"/>
          <p:cNvSpPr>
            <a:spLocks noChangeShapeType="1"/>
          </p:cNvSpPr>
          <p:nvPr/>
        </p:nvSpPr>
        <p:spPr bwMode="auto">
          <a:xfrm flipH="1">
            <a:off x="7993063" y="3321050"/>
            <a:ext cx="71437" cy="4683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62855" name="Rectangle 7"/>
          <p:cNvSpPr>
            <a:spLocks noChangeArrowheads="1"/>
          </p:cNvSpPr>
          <p:nvPr/>
        </p:nvSpPr>
        <p:spPr bwMode="auto">
          <a:xfrm>
            <a:off x="5619750" y="368300"/>
            <a:ext cx="2854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he-IL">
                <a:effectLst>
                  <a:outerShdw blurRad="38100" dist="38100" dir="2700000" algn="tl">
                    <a:srgbClr val="C0C0C0"/>
                  </a:outerShdw>
                </a:effectLst>
              </a:rPr>
              <a:t>משפחה נוספת -</a:t>
            </a: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35,1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AutoShape 2"/>
          <p:cNvSpPr>
            <a:spLocks noGrp="1" noChangeArrowheads="1"/>
          </p:cNvSpPr>
          <p:nvPr>
            <p:ph type="title"/>
          </p:nvPr>
        </p:nvSpPr>
        <p:spPr>
          <a:xfrm>
            <a:off x="3132138" y="620713"/>
            <a:ext cx="5761037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משפחת הגזים האצילים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1628775"/>
            <a:ext cx="8928100" cy="7921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he-IL" sz="3200" b="1" u="sng">
                <a:solidFill>
                  <a:srgbClr val="FF0000"/>
                </a:solidFill>
              </a:rPr>
              <a:t>מיקום בטבלה</a:t>
            </a:r>
            <a:r>
              <a:rPr lang="he-IL"/>
              <a:t> </a:t>
            </a:r>
            <a:r>
              <a:rPr lang="he-IL" b="1"/>
              <a:t>–</a:t>
            </a:r>
            <a:r>
              <a:rPr lang="he-IL"/>
              <a:t> </a:t>
            </a:r>
            <a:r>
              <a:rPr lang="he-IL" sz="3200" b="1"/>
              <a:t>הטור הימני ביותר בטבלה (מספר 8).</a:t>
            </a:r>
            <a:endParaRPr lang="en-US" b="1"/>
          </a:p>
        </p:txBody>
      </p:sp>
      <p:pic>
        <p:nvPicPr>
          <p:cNvPr id="487428" name="Picture 4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975" cy="1724025"/>
          </a:xfrm>
          <a:prstGeom prst="rect">
            <a:avLst/>
          </a:prstGeom>
          <a:noFill/>
        </p:spPr>
      </p:pic>
      <p:sp>
        <p:nvSpPr>
          <p:cNvPr id="487429" name="Rectangle 5"/>
          <p:cNvSpPr>
            <a:spLocks noChangeArrowheads="1"/>
          </p:cNvSpPr>
          <p:nvPr/>
        </p:nvSpPr>
        <p:spPr bwMode="auto">
          <a:xfrm>
            <a:off x="2124075" y="333375"/>
            <a:ext cx="179388" cy="8270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7432" name="Rectangle 8"/>
          <p:cNvSpPr>
            <a:spLocks noChangeArrowheads="1"/>
          </p:cNvSpPr>
          <p:nvPr/>
        </p:nvSpPr>
        <p:spPr bwMode="auto">
          <a:xfrm>
            <a:off x="468313" y="2276475"/>
            <a:ext cx="83693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</a:pPr>
            <a:r>
              <a:rPr lang="he-IL" u="sng">
                <a:solidFill>
                  <a:srgbClr val="FF0000"/>
                </a:solidFill>
              </a:rPr>
              <a:t>תכונות משותפות</a:t>
            </a:r>
            <a:r>
              <a:rPr lang="he-IL">
                <a:solidFill>
                  <a:srgbClr val="FF0000"/>
                </a:solidFill>
              </a:rPr>
              <a:t> – </a:t>
            </a:r>
          </a:p>
          <a:p>
            <a:pPr>
              <a:lnSpc>
                <a:spcPct val="110000"/>
              </a:lnSpc>
            </a:pPr>
            <a:r>
              <a:rPr lang="he-IL" sz="2800"/>
              <a:t>יסודות אלה אינם נוטים ליצור תרכובות ולכן הם מצויים בטבע כיסודות. </a:t>
            </a:r>
          </a:p>
          <a:p>
            <a:pPr>
              <a:lnSpc>
                <a:spcPct val="110000"/>
              </a:lnSpc>
            </a:pPr>
            <a:r>
              <a:rPr lang="he-IL" sz="2800"/>
              <a:t>בטמפרטורת החדר הם במצב צבירה </a:t>
            </a:r>
            <a:r>
              <a:rPr lang="he-IL" sz="2800" u="sng"/>
              <a:t>גז</a:t>
            </a:r>
            <a:r>
              <a:rPr lang="he-IL" sz="2800"/>
              <a:t>.</a:t>
            </a:r>
          </a:p>
        </p:txBody>
      </p:sp>
      <p:sp>
        <p:nvSpPr>
          <p:cNvPr id="487433" name="Rectangle 9"/>
          <p:cNvSpPr>
            <a:spLocks noChangeArrowheads="1"/>
          </p:cNvSpPr>
          <p:nvPr/>
        </p:nvSpPr>
        <p:spPr bwMode="auto">
          <a:xfrm>
            <a:off x="503238" y="4354513"/>
            <a:ext cx="7561262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</a:pPr>
            <a:r>
              <a:rPr lang="he-IL" sz="2800" u="sng">
                <a:solidFill>
                  <a:srgbClr val="FF0000"/>
                </a:solidFill>
              </a:rPr>
              <a:t>דוגמאות</a:t>
            </a:r>
            <a:r>
              <a:rPr lang="he-IL" sz="2800"/>
              <a:t> – הליום, ניאון, ארגון.</a:t>
            </a:r>
          </a:p>
          <a:p>
            <a:pPr>
              <a:lnSpc>
                <a:spcPct val="120000"/>
              </a:lnSpc>
            </a:pPr>
            <a:r>
              <a:rPr lang="he-IL" sz="2800" u="sng">
                <a:solidFill>
                  <a:srgbClr val="FF0000"/>
                </a:solidFill>
              </a:rPr>
              <a:t>שימושים</a:t>
            </a:r>
            <a:r>
              <a:rPr lang="he-IL" sz="2800"/>
              <a:t> – מילוי נורות, לא מתקלחים ואף משתחרר אור צבעוני בעת מעבר זרם חשמלי.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מימן,4 Answers,C,120,35,5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AutoShape 2"/>
          <p:cNvSpPr>
            <a:spLocks noGrp="1" noChangeArrowheads="1"/>
          </p:cNvSpPr>
          <p:nvPr>
            <p:ph type="title"/>
          </p:nvPr>
        </p:nvSpPr>
        <p:spPr>
          <a:xfrm>
            <a:off x="2016125" y="2366963"/>
            <a:ext cx="5776913" cy="6667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באיזה גז מומלץ להשתמש?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3276600"/>
            <a:ext cx="8269288" cy="2816225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בגז חמצן, כי משקלו כשל האויר.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בגז חנקן, כי הוא לא מגיב עם חומרים אחרים.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בגז האציל "הליום", כי הוא עונה על הדרישות.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אין תחליף לגז המימן. </a:t>
            </a:r>
            <a:endParaRPr lang="en-US" sz="3200" b="1"/>
          </a:p>
        </p:txBody>
      </p:sp>
      <p:sp>
        <p:nvSpPr>
          <p:cNvPr id="463876" name="Text Box 4"/>
          <p:cNvSpPr txBox="1">
            <a:spLocks noChangeArrowheads="1"/>
          </p:cNvSpPr>
          <p:nvPr/>
        </p:nvSpPr>
        <p:spPr bwMode="auto">
          <a:xfrm>
            <a:off x="7127875" y="152400"/>
            <a:ext cx="1943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5</a:t>
            </a:r>
            <a:endParaRPr lang="en-US" sz="2800"/>
          </a:p>
        </p:txBody>
      </p:sp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0" y="296863"/>
            <a:ext cx="1979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תחליף למימן</a:t>
            </a:r>
            <a:endParaRPr lang="en-US" sz="2400"/>
          </a:p>
        </p:txBody>
      </p:sp>
      <p:sp>
        <p:nvSpPr>
          <p:cNvPr id="463878" name="Rectangle 6"/>
          <p:cNvSpPr>
            <a:spLocks noChangeArrowheads="1"/>
          </p:cNvSpPr>
          <p:nvPr/>
        </p:nvSpPr>
        <p:spPr bwMode="auto">
          <a:xfrm>
            <a:off x="719138" y="728663"/>
            <a:ext cx="789305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</a:pPr>
            <a:r>
              <a:rPr lang="he-IL" sz="280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המימן, גז קל מן האויר, הוא חומר דליק.</a:t>
            </a:r>
            <a:br>
              <a:rPr lang="he-IL" sz="280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רצו להחליפו בספינות האויר בגז קל מן האוויר שאינו מתלקח בקלות ואינו מגיב עם חומרים אחרים.</a:t>
            </a:r>
            <a:endParaRPr lang="en-US" sz="28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נורות,4 Answers,B,120,3,4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873125"/>
            <a:ext cx="7935913" cy="12319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במפעל לייצור נורות חשמל אזל מלאי ה"ארגון" הממלא את הנורות.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3227388"/>
            <a:ext cx="7693025" cy="2801937"/>
          </a:xfrm>
        </p:spPr>
        <p:txBody>
          <a:bodyPr/>
          <a:lstStyle/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/>
              <a:t>משפחת ההלוגנים.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/>
              <a:t>משפחת הגזים האצילים.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/>
              <a:t>משפחת המתכות האלקליות.</a:t>
            </a:r>
          </a:p>
          <a:p>
            <a:pPr marL="533400" indent="-533400"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600" b="1"/>
              <a:t>אין משפחה כימית מתאימה. </a:t>
            </a:r>
            <a:endParaRPr lang="en-US" sz="3600" b="1"/>
          </a:p>
        </p:txBody>
      </p:sp>
      <p:sp>
        <p:nvSpPr>
          <p:cNvPr id="472068" name="Text Box 4"/>
          <p:cNvSpPr txBox="1">
            <a:spLocks noChangeArrowheads="1"/>
          </p:cNvSpPr>
          <p:nvPr/>
        </p:nvSpPr>
        <p:spPr bwMode="auto">
          <a:xfrm>
            <a:off x="7272338" y="115888"/>
            <a:ext cx="1871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6</a:t>
            </a:r>
            <a:endParaRPr lang="en-US" sz="2800"/>
          </a:p>
        </p:txBody>
      </p:sp>
      <p:sp>
        <p:nvSpPr>
          <p:cNvPr id="472069" name="Text Box 5"/>
          <p:cNvSpPr txBox="1">
            <a:spLocks noChangeArrowheads="1"/>
          </p:cNvSpPr>
          <p:nvPr/>
        </p:nvSpPr>
        <p:spPr bwMode="auto">
          <a:xfrm>
            <a:off x="71438" y="152400"/>
            <a:ext cx="201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מילוי נורות</a:t>
            </a:r>
            <a:endParaRPr lang="en-US" sz="2400"/>
          </a:p>
        </p:txBody>
      </p:sp>
      <p:sp>
        <p:nvSpPr>
          <p:cNvPr id="472072" name="Rectangle 8"/>
          <p:cNvSpPr>
            <a:spLocks noChangeArrowheads="1"/>
          </p:cNvSpPr>
          <p:nvPr/>
        </p:nvSpPr>
        <p:spPr bwMode="auto">
          <a:xfrm>
            <a:off x="2051050" y="2255838"/>
            <a:ext cx="6186488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ניתן למצוא תחליף בין היסודות השייכים למשפחה כימית בשם:</a:t>
            </a:r>
          </a:p>
        </p:txBody>
      </p:sp>
      <p:pic>
        <p:nvPicPr>
          <p:cNvPr id="472078" name="Picture 14" descr="Light%20Bul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775" y="4016375"/>
            <a:ext cx="1652588" cy="1836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גז,5 Answers,E,120,33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AutoShape 2"/>
          <p:cNvSpPr>
            <a:spLocks noGrp="1" noChangeArrowheads="1"/>
          </p:cNvSpPr>
          <p:nvPr>
            <p:ph type="title"/>
          </p:nvPr>
        </p:nvSpPr>
        <p:spPr>
          <a:xfrm>
            <a:off x="827088" y="1052513"/>
            <a:ext cx="7935912" cy="12319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מדוע מתאימים היסודות ב"משפחה כימית" זו למלא את הנורות ?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8038" y="2528888"/>
            <a:ext cx="4956175" cy="3724275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הם אינם מוליכים חום.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הם חסרי צבע.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הם אינם בוערים בחמצן.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הם אינם מוליכים חשמל.</a:t>
            </a:r>
          </a:p>
          <a:p>
            <a:pPr marL="533400" indent="-533400">
              <a:lnSpc>
                <a:spcPct val="110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כל התשובות נכונות.</a:t>
            </a:r>
            <a:endParaRPr lang="en-US" sz="3200" b="1"/>
          </a:p>
        </p:txBody>
      </p:sp>
      <p:sp>
        <p:nvSpPr>
          <p:cNvPr id="473092" name="Text Box 4"/>
          <p:cNvSpPr txBox="1">
            <a:spLocks noChangeArrowheads="1"/>
          </p:cNvSpPr>
          <p:nvPr/>
        </p:nvSpPr>
        <p:spPr bwMode="auto">
          <a:xfrm>
            <a:off x="6985000" y="296863"/>
            <a:ext cx="215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שאלה 7</a:t>
            </a:r>
            <a:endParaRPr lang="en-US" sz="2400"/>
          </a:p>
        </p:txBody>
      </p:sp>
      <p:sp>
        <p:nvSpPr>
          <p:cNvPr id="473093" name="Text Box 5"/>
          <p:cNvSpPr txBox="1">
            <a:spLocks noChangeArrowheads="1"/>
          </p:cNvSpPr>
          <p:nvPr/>
        </p:nvSpPr>
        <p:spPr bwMode="auto">
          <a:xfrm>
            <a:off x="0" y="368300"/>
            <a:ext cx="187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תכונות הגז</a:t>
            </a:r>
            <a:endParaRPr lang="en-US" sz="2400"/>
          </a:p>
        </p:txBody>
      </p:sp>
      <p:grpSp>
        <p:nvGrpSpPr>
          <p:cNvPr id="473105" name="Group 17"/>
          <p:cNvGrpSpPr>
            <a:grpSpLocks/>
          </p:cNvGrpSpPr>
          <p:nvPr/>
        </p:nvGrpSpPr>
        <p:grpSpPr bwMode="auto">
          <a:xfrm>
            <a:off x="250825" y="2463800"/>
            <a:ext cx="2830513" cy="3587750"/>
            <a:chOff x="340" y="1624"/>
            <a:chExt cx="1783" cy="2260"/>
          </a:xfrm>
        </p:grpSpPr>
        <p:pic>
          <p:nvPicPr>
            <p:cNvPr id="473098" name="Picture 1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07" y="1751"/>
              <a:ext cx="1116" cy="1800"/>
            </a:xfrm>
            <a:prstGeom prst="rect">
              <a:avLst/>
            </a:prstGeom>
            <a:noFill/>
          </p:spPr>
        </p:pic>
        <p:sp>
          <p:nvSpPr>
            <p:cNvPr id="473099" name="Text Box 11"/>
            <p:cNvSpPr txBox="1">
              <a:spLocks noChangeArrowheads="1"/>
            </p:cNvSpPr>
            <p:nvPr/>
          </p:nvSpPr>
          <p:spPr bwMode="auto">
            <a:xfrm>
              <a:off x="930" y="3550"/>
              <a:ext cx="997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נקודת מגע בבסיס הנורה</a:t>
              </a: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73100" name="Text Box 12"/>
            <p:cNvSpPr txBox="1">
              <a:spLocks noChangeArrowheads="1"/>
            </p:cNvSpPr>
            <p:nvPr/>
          </p:nvSpPr>
          <p:spPr bwMode="auto">
            <a:xfrm>
              <a:off x="816" y="3203"/>
              <a:ext cx="544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מבדד</a:t>
              </a: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73101" name="Text Box 13"/>
            <p:cNvSpPr txBox="1">
              <a:spLocks noChangeArrowheads="1"/>
            </p:cNvSpPr>
            <p:nvPr/>
          </p:nvSpPr>
          <p:spPr bwMode="auto">
            <a:xfrm>
              <a:off x="408" y="2826"/>
              <a:ext cx="884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תבריג הנורה</a:t>
              </a: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73102" name="Text Box 14"/>
            <p:cNvSpPr txBox="1">
              <a:spLocks noChangeArrowheads="1"/>
            </p:cNvSpPr>
            <p:nvPr/>
          </p:nvSpPr>
          <p:spPr bwMode="auto">
            <a:xfrm>
              <a:off x="340" y="2228"/>
              <a:ext cx="794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מחזיק </a:t>
              </a:r>
              <a:r>
                <a:rPr lang="en-US" sz="1800">
                  <a:solidFill>
                    <a:srgbClr val="FF0000"/>
                  </a:solidFill>
                </a:rPr>
                <a:t/>
              </a:r>
              <a:br>
                <a:rPr lang="en-US" sz="1800">
                  <a:solidFill>
                    <a:srgbClr val="FF0000"/>
                  </a:solidFill>
                </a:rPr>
              </a:br>
              <a:r>
                <a:rPr lang="he-IL" sz="1800">
                  <a:solidFill>
                    <a:srgbClr val="FF0000"/>
                  </a:solidFill>
                </a:rPr>
                <a:t>חוט הלהט</a:t>
              </a: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73103" name="Text Box 15"/>
            <p:cNvSpPr txBox="1">
              <a:spLocks noChangeArrowheads="1"/>
            </p:cNvSpPr>
            <p:nvPr/>
          </p:nvSpPr>
          <p:spPr bwMode="auto">
            <a:xfrm>
              <a:off x="680" y="1781"/>
              <a:ext cx="522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מיכל זכוכית</a:t>
              </a: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73104" name="Text Box 16"/>
            <p:cNvSpPr txBox="1">
              <a:spLocks noChangeArrowheads="1"/>
            </p:cNvSpPr>
            <p:nvPr/>
          </p:nvSpPr>
          <p:spPr bwMode="auto">
            <a:xfrm>
              <a:off x="1179" y="1624"/>
              <a:ext cx="749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he-IL" sz="1800">
                  <a:solidFill>
                    <a:srgbClr val="FF0000"/>
                  </a:solidFill>
                </a:rPr>
                <a:t>חוט להט</a:t>
              </a:r>
              <a:endParaRPr lang="en-US" sz="18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6,11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AutoShape 2"/>
          <p:cNvSpPr>
            <a:spLocks noGrp="1" noChangeArrowheads="1"/>
          </p:cNvSpPr>
          <p:nvPr>
            <p:ph type="title"/>
          </p:nvPr>
        </p:nvSpPr>
        <p:spPr>
          <a:xfrm>
            <a:off x="4392613" y="1449388"/>
            <a:ext cx="3276600" cy="7302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ההלוגנים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00325"/>
            <a:ext cx="7883525" cy="92233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600" b="1" u="sng">
                <a:solidFill>
                  <a:srgbClr val="FF0000"/>
                </a:solidFill>
              </a:rPr>
              <a:t>מיקום בטבלה</a:t>
            </a:r>
            <a:r>
              <a:rPr lang="he-IL" sz="3600" b="1"/>
              <a:t> – </a:t>
            </a:r>
            <a:r>
              <a:rPr lang="he-IL" sz="3200" b="1"/>
              <a:t>בטור השביעי, שני מימין.</a:t>
            </a:r>
          </a:p>
        </p:txBody>
      </p:sp>
      <p:pic>
        <p:nvPicPr>
          <p:cNvPr id="464901" name="Picture 5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8863" y="3624263"/>
            <a:ext cx="3024187" cy="2227262"/>
          </a:xfrm>
          <a:prstGeom prst="rect">
            <a:avLst/>
          </a:prstGeom>
          <a:noFill/>
        </p:spPr>
      </p:pic>
      <p:sp>
        <p:nvSpPr>
          <p:cNvPr id="464902" name="Rectangle 6"/>
          <p:cNvSpPr>
            <a:spLocks noChangeArrowheads="1"/>
          </p:cNvSpPr>
          <p:nvPr/>
        </p:nvSpPr>
        <p:spPr bwMode="auto">
          <a:xfrm>
            <a:off x="6262688" y="4198938"/>
            <a:ext cx="144462" cy="8286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64903" name="Line 7"/>
          <p:cNvSpPr>
            <a:spLocks noChangeShapeType="1"/>
          </p:cNvSpPr>
          <p:nvPr/>
        </p:nvSpPr>
        <p:spPr bwMode="auto">
          <a:xfrm flipH="1">
            <a:off x="6911975" y="3300413"/>
            <a:ext cx="431800" cy="5397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he-IL"/>
          </a:p>
        </p:txBody>
      </p:sp>
      <p:sp>
        <p:nvSpPr>
          <p:cNvPr id="464904" name="Rectangle 8"/>
          <p:cNvSpPr>
            <a:spLocks noChangeArrowheads="1"/>
          </p:cNvSpPr>
          <p:nvPr/>
        </p:nvSpPr>
        <p:spPr bwMode="auto">
          <a:xfrm>
            <a:off x="4824413" y="441325"/>
            <a:ext cx="4233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he-IL"/>
              <a:t>משפחה אחרונה חביבה -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3,5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AutoShape 2"/>
          <p:cNvSpPr>
            <a:spLocks noGrp="1" noChangeArrowheads="1"/>
          </p:cNvSpPr>
          <p:nvPr>
            <p:ph type="title"/>
          </p:nvPr>
        </p:nvSpPr>
        <p:spPr>
          <a:xfrm>
            <a:off x="4895850" y="503238"/>
            <a:ext cx="3276600" cy="7302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ההלוגנים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268413"/>
            <a:ext cx="7883525" cy="92233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e-IL" sz="3600" b="1" u="sng">
                <a:solidFill>
                  <a:srgbClr val="FF0000"/>
                </a:solidFill>
              </a:rPr>
              <a:t>מיקום בטבלה</a:t>
            </a:r>
            <a:r>
              <a:rPr lang="he-IL" sz="3600" b="1"/>
              <a:t> – </a:t>
            </a:r>
            <a:r>
              <a:rPr lang="he-IL" sz="3200" b="1"/>
              <a:t>בטור השביעי, שני מימין.</a:t>
            </a:r>
          </a:p>
        </p:txBody>
      </p:sp>
      <p:pic>
        <p:nvPicPr>
          <p:cNvPr id="489476" name="Picture 4" descr="הטבלה%20המחזורי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3824288"/>
            <a:ext cx="3024188" cy="2227262"/>
          </a:xfrm>
          <a:prstGeom prst="rect">
            <a:avLst/>
          </a:prstGeom>
          <a:noFill/>
        </p:spPr>
      </p:pic>
      <p:sp>
        <p:nvSpPr>
          <p:cNvPr id="489477" name="Rectangle 5"/>
          <p:cNvSpPr>
            <a:spLocks noChangeArrowheads="1"/>
          </p:cNvSpPr>
          <p:nvPr/>
        </p:nvSpPr>
        <p:spPr bwMode="auto">
          <a:xfrm>
            <a:off x="2771775" y="4398963"/>
            <a:ext cx="144463" cy="8286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e-IL"/>
          </a:p>
        </p:txBody>
      </p:sp>
      <p:sp>
        <p:nvSpPr>
          <p:cNvPr id="489480" name="Rectangle 8"/>
          <p:cNvSpPr>
            <a:spLocks noChangeArrowheads="1"/>
          </p:cNvSpPr>
          <p:nvPr/>
        </p:nvSpPr>
        <p:spPr bwMode="auto">
          <a:xfrm>
            <a:off x="1008063" y="2058988"/>
            <a:ext cx="78835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3600" u="sng">
                <a:solidFill>
                  <a:srgbClr val="FF0000"/>
                </a:solidFill>
              </a:rPr>
              <a:t>תכונות משותפות</a:t>
            </a:r>
            <a:r>
              <a:rPr lang="he-IL" sz="3600"/>
              <a:t> – 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2800"/>
              <a:t>יוצרים תרכובות מלח עם מתכות. 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 sz="2800"/>
              <a:t>בטבע אינם מופיעים כיסודות בגלל פעילותם הכימית הרבה. רעילים. </a:t>
            </a:r>
          </a:p>
        </p:txBody>
      </p:sp>
      <p:sp>
        <p:nvSpPr>
          <p:cNvPr id="489481" name="Rectangle 9"/>
          <p:cNvSpPr>
            <a:spLocks noChangeArrowheads="1"/>
          </p:cNvSpPr>
          <p:nvPr/>
        </p:nvSpPr>
        <p:spPr bwMode="auto">
          <a:xfrm>
            <a:off x="2987675" y="4335463"/>
            <a:ext cx="5040313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</a:pPr>
            <a:r>
              <a:rPr lang="he-IL" sz="2800" u="sng">
                <a:solidFill>
                  <a:srgbClr val="FF0000"/>
                </a:solidFill>
              </a:rPr>
              <a:t>דוגמאות</a:t>
            </a:r>
            <a:r>
              <a:rPr lang="he-IL" sz="2800"/>
              <a:t> - </a:t>
            </a:r>
            <a:r>
              <a:rPr lang="he-IL" sz="2400"/>
              <a:t>פלואור, כלור, ברום, יוד.</a:t>
            </a:r>
          </a:p>
          <a:p>
            <a:pPr>
              <a:lnSpc>
                <a:spcPct val="110000"/>
              </a:lnSpc>
            </a:pPr>
            <a:r>
              <a:rPr lang="he-IL" sz="2800" u="sng">
                <a:solidFill>
                  <a:srgbClr val="FF0000"/>
                </a:solidFill>
              </a:rPr>
              <a:t>שימושים</a:t>
            </a:r>
            <a:r>
              <a:rPr lang="he-IL" sz="2800"/>
              <a:t> – </a:t>
            </a:r>
            <a:r>
              <a:rPr lang="he-IL" sz="2400"/>
              <a:t>חיטוי, ציפוי כלים, ניקוי והלבנה.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C,60,1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AutoShape 2"/>
          <p:cNvSpPr>
            <a:spLocks noGrp="1" noChangeArrowheads="1"/>
          </p:cNvSpPr>
          <p:nvPr>
            <p:ph type="title"/>
          </p:nvPr>
        </p:nvSpPr>
        <p:spPr>
          <a:xfrm>
            <a:off x="2047875" y="322263"/>
            <a:ext cx="5695950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בואו נרחיב על 4 הלוגנים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2414588"/>
            <a:ext cx="8316913" cy="3492500"/>
          </a:xfrm>
        </p:spPr>
        <p:txBody>
          <a:bodyPr/>
          <a:lstStyle/>
          <a:p>
            <a:pPr marL="538163" indent="-538163">
              <a:buSzTx/>
              <a:buFont typeface="Wingdings" pitchFamily="2" charset="2"/>
              <a:buChar char="q"/>
            </a:pPr>
            <a:r>
              <a:rPr lang="he-IL" sz="3200" b="1" u="sng"/>
              <a:t>הפלואור</a:t>
            </a:r>
            <a:r>
              <a:rPr lang="he-IL" sz="3200" b="1"/>
              <a:t> - (סמל כימי </a:t>
            </a:r>
            <a:r>
              <a:rPr lang="en-US" sz="3200" b="1"/>
              <a:t>F</a:t>
            </a:r>
            <a:r>
              <a:rPr lang="he-IL" sz="3200" b="1"/>
              <a:t>), גז צהבהב, פעיל מאוד, רעיל ומסוכן. מלחי פלואור משמשים להגנה מפני עששת.</a:t>
            </a:r>
          </a:p>
          <a:p>
            <a:pPr marL="538163" indent="-538163">
              <a:buSzTx/>
              <a:buFont typeface="Wingdings" pitchFamily="2" charset="2"/>
              <a:buChar char="q"/>
            </a:pPr>
            <a:endParaRPr lang="he-IL" sz="1200" b="1"/>
          </a:p>
          <a:p>
            <a:pPr marL="538163" indent="-538163">
              <a:buSzTx/>
              <a:buFont typeface="Wingdings" pitchFamily="2" charset="2"/>
              <a:buChar char="q"/>
            </a:pPr>
            <a:r>
              <a:rPr lang="he-IL" sz="3200" b="1" u="sng"/>
              <a:t>הברום</a:t>
            </a:r>
            <a:r>
              <a:rPr lang="he-IL" sz="3200" b="1"/>
              <a:t> – (סמל כימי </a:t>
            </a:r>
            <a:r>
              <a:rPr lang="en-US" sz="3200" b="1"/>
              <a:t>Br</a:t>
            </a:r>
            <a:r>
              <a:rPr lang="he-IL" sz="3200" b="1"/>
              <a:t>), נוזל אדום נדיף מאוד. מסוכן לאדם. משמש להכנת צבעים, חומרי צילום, תרופות, ובגדים חסיני אש.</a:t>
            </a:r>
            <a:endParaRPr lang="en-US" sz="3200" b="1" u="sng"/>
          </a:p>
        </p:txBody>
      </p:sp>
      <p:pic>
        <p:nvPicPr>
          <p:cNvPr id="465925" name="Picture 5" descr="פלואור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459163"/>
            <a:ext cx="1547813" cy="81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5926" name="Rectangle 6"/>
          <p:cNvSpPr>
            <a:spLocks noChangeArrowheads="1"/>
          </p:cNvSpPr>
          <p:nvPr/>
        </p:nvSpPr>
        <p:spPr bwMode="auto">
          <a:xfrm>
            <a:off x="684213" y="1246188"/>
            <a:ext cx="80645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he-IL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בגלל פעילותם הכימית הגדולה אין מוצאים אותם בטבע כיסודות חופשיים, אלא כתרכובות.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AutoShape 2"/>
          <p:cNvSpPr>
            <a:spLocks noGrp="1" noChangeArrowheads="1"/>
          </p:cNvSpPr>
          <p:nvPr>
            <p:ph type="title"/>
          </p:nvPr>
        </p:nvSpPr>
        <p:spPr>
          <a:xfrm>
            <a:off x="4248150" y="476250"/>
            <a:ext cx="4471988" cy="73025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הלוגנים נוספים - 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424862" cy="4679950"/>
          </a:xfrm>
        </p:spPr>
        <p:txBody>
          <a:bodyPr/>
          <a:lstStyle/>
          <a:p>
            <a:pPr marL="538163" indent="-538163">
              <a:buSzTx/>
              <a:buFont typeface="Wingdings" pitchFamily="2" charset="2"/>
              <a:buChar char="q"/>
            </a:pPr>
            <a:r>
              <a:rPr lang="he-IL" b="1" u="sng"/>
              <a:t>הכלור</a:t>
            </a:r>
            <a:r>
              <a:rPr lang="he-IL" b="1"/>
              <a:t> – (סמלו הכימי </a:t>
            </a:r>
            <a:r>
              <a:rPr lang="en-US" b="1"/>
              <a:t>Cl</a:t>
            </a:r>
            <a:r>
              <a:rPr lang="he-IL" b="1"/>
              <a:t>), גז ירקרק, רעיל מאוד. שימש כאמצעי לחימה כימי. 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מוכר לנו בתמיסה במים כחומר לחיטוי בריכות שחייה. 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כמלח מוכר</a:t>
            </a:r>
            <a:r>
              <a:rPr lang="en-US" b="1"/>
              <a:t> </a:t>
            </a:r>
            <a:r>
              <a:rPr lang="he-IL" b="1"/>
              <a:t>לנו כמלח בישול </a:t>
            </a:r>
            <a:r>
              <a:rPr lang="en-US" b="1"/>
              <a:t>NaCl</a:t>
            </a:r>
            <a:r>
              <a:rPr lang="he-IL" b="1"/>
              <a:t>. </a:t>
            </a:r>
          </a:p>
          <a:p>
            <a:pPr marL="538163" indent="-538163">
              <a:buSzTx/>
              <a:buFont typeface="Wingdings" pitchFamily="2" charset="2"/>
              <a:buChar char="q"/>
            </a:pPr>
            <a:endParaRPr lang="he-IL" sz="1200" b="1"/>
          </a:p>
          <a:p>
            <a:pPr marL="538163" indent="-538163">
              <a:buSzTx/>
              <a:buFont typeface="Wingdings" pitchFamily="2" charset="2"/>
              <a:buChar char="q"/>
            </a:pPr>
            <a:r>
              <a:rPr lang="he-IL" b="1" u="sng"/>
              <a:t> יוד </a:t>
            </a:r>
            <a:r>
              <a:rPr lang="he-IL" b="1"/>
              <a:t> - (סמלו הכימי </a:t>
            </a:r>
            <a:r>
              <a:rPr lang="en-US" b="1"/>
              <a:t>I</a:t>
            </a:r>
            <a:r>
              <a:rPr lang="he-IL" b="1"/>
              <a:t>). יסוד מוצק, עובר המראה לגז. 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משמש כחומר לחיטוי פצעים. 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מצוי בגופנו בתרכובות ובכמויות זעירות</a:t>
            </a:r>
            <a:r>
              <a:rPr lang="en-US" b="1"/>
              <a:t/>
            </a:r>
            <a:br>
              <a:rPr lang="en-US" b="1"/>
            </a:br>
            <a:r>
              <a:rPr lang="he-IL" b="1"/>
              <a:t>שחשובות מאוד לגדילה והתפתחות.</a:t>
            </a:r>
            <a:endParaRPr lang="en-US" b="1"/>
          </a:p>
        </p:txBody>
      </p:sp>
      <p:pic>
        <p:nvPicPr>
          <p:cNvPr id="466951" name="Picture 7" descr="%D7%99%D7%95%D7%9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13" y="4471988"/>
            <a:ext cx="1065212" cy="1476375"/>
          </a:xfrm>
          <a:prstGeom prst="rect">
            <a:avLst/>
          </a:prstGeom>
          <a:noFill/>
        </p:spPr>
      </p:pic>
      <p:pic>
        <p:nvPicPr>
          <p:cNvPr id="466953" name="Picture 9" descr="iod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4300" y="4972050"/>
            <a:ext cx="1387475" cy="977900"/>
          </a:xfrm>
          <a:prstGeom prst="rect">
            <a:avLst/>
          </a:prstGeom>
          <a:noFill/>
        </p:spPr>
      </p:pic>
      <p:pic>
        <p:nvPicPr>
          <p:cNvPr id="466955" name="Picture 11" descr="warning-760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800" y="368300"/>
            <a:ext cx="1001713" cy="1260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משפחה,3 Answers,C,120,36,3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0" y="1989138"/>
            <a:ext cx="6445250" cy="1511300"/>
          </a:xfrm>
          <a:solidFill>
            <a:srgbClr val="FF000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he-IL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בחיי היום יום אנו נעזרים בהם לחיטוי.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he-IL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משמשים למילוי נורות.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he-IL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רכים, מגיבים עם מים תוך פליטת מימן.</a:t>
            </a:r>
            <a:endParaRPr 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4116" name="Text Box 4"/>
          <p:cNvSpPr txBox="1">
            <a:spLocks noChangeArrowheads="1"/>
          </p:cNvSpPr>
          <p:nvPr/>
        </p:nvSpPr>
        <p:spPr bwMode="auto">
          <a:xfrm>
            <a:off x="684213" y="3860800"/>
            <a:ext cx="781208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44500" indent="-444500">
              <a:spcBef>
                <a:spcPct val="50000"/>
              </a:spcBef>
              <a:buClr>
                <a:srgbClr val="0000FF"/>
              </a:buClr>
              <a:buFontTx/>
              <a:buAutoNum type="hebrew2Minus"/>
            </a:pPr>
            <a:r>
              <a:rPr lang="he-IL" sz="2800">
                <a:solidFill>
                  <a:srgbClr val="FF0000"/>
                </a:solidFill>
              </a:rPr>
              <a:t>1.</a:t>
            </a:r>
            <a:r>
              <a:rPr lang="he-IL" sz="2800"/>
              <a:t> מתכות אלקליות,  </a:t>
            </a:r>
            <a:r>
              <a:rPr lang="he-IL" sz="2800">
                <a:solidFill>
                  <a:srgbClr val="FF0000"/>
                </a:solidFill>
              </a:rPr>
              <a:t>2.</a:t>
            </a:r>
            <a:r>
              <a:rPr lang="he-IL" sz="2800"/>
              <a:t> גזים אצילים,  </a:t>
            </a:r>
            <a:r>
              <a:rPr lang="he-IL" sz="2800">
                <a:solidFill>
                  <a:srgbClr val="FF0000"/>
                </a:solidFill>
              </a:rPr>
              <a:t>3.</a:t>
            </a:r>
            <a:r>
              <a:rPr lang="he-IL" sz="2800"/>
              <a:t> הלוגנים.</a:t>
            </a:r>
          </a:p>
          <a:p>
            <a:pPr marL="444500" indent="-444500">
              <a:spcBef>
                <a:spcPct val="50000"/>
              </a:spcBef>
              <a:buClr>
                <a:srgbClr val="0000FF"/>
              </a:buClr>
              <a:buFontTx/>
              <a:buAutoNum type="hebrew2Minus"/>
            </a:pPr>
            <a:r>
              <a:rPr lang="he-IL" sz="2800">
                <a:solidFill>
                  <a:srgbClr val="FF0000"/>
                </a:solidFill>
              </a:rPr>
              <a:t>1.</a:t>
            </a:r>
            <a:r>
              <a:rPr lang="he-IL" sz="2800"/>
              <a:t> גזים אצילים, </a:t>
            </a:r>
            <a:r>
              <a:rPr lang="he-IL" sz="2800">
                <a:solidFill>
                  <a:srgbClr val="FF0000"/>
                </a:solidFill>
              </a:rPr>
              <a:t>2.</a:t>
            </a:r>
            <a:r>
              <a:rPr lang="he-IL" sz="2800"/>
              <a:t> הלוגנים, </a:t>
            </a:r>
            <a:r>
              <a:rPr lang="he-IL" sz="2800">
                <a:solidFill>
                  <a:srgbClr val="FF0000"/>
                </a:solidFill>
              </a:rPr>
              <a:t>3.</a:t>
            </a:r>
            <a:r>
              <a:rPr lang="he-IL" sz="2800"/>
              <a:t> מתכות אלקליות.</a:t>
            </a:r>
          </a:p>
          <a:p>
            <a:pPr marL="444500" indent="-444500">
              <a:spcBef>
                <a:spcPct val="50000"/>
              </a:spcBef>
              <a:buClr>
                <a:srgbClr val="0000FF"/>
              </a:buClr>
              <a:buFontTx/>
              <a:buAutoNum type="hebrew2Minus"/>
            </a:pPr>
            <a:r>
              <a:rPr lang="he-IL" sz="2800">
                <a:solidFill>
                  <a:srgbClr val="FF0000"/>
                </a:solidFill>
              </a:rPr>
              <a:t>1.</a:t>
            </a:r>
            <a:r>
              <a:rPr lang="he-IL" sz="2800"/>
              <a:t> הלוגנים, </a:t>
            </a:r>
            <a:r>
              <a:rPr lang="he-IL" sz="2800">
                <a:solidFill>
                  <a:srgbClr val="FF0000"/>
                </a:solidFill>
              </a:rPr>
              <a:t>2.</a:t>
            </a:r>
            <a:r>
              <a:rPr lang="he-IL" sz="2800"/>
              <a:t> גזים אצילים, </a:t>
            </a:r>
            <a:r>
              <a:rPr lang="he-IL" sz="2800">
                <a:solidFill>
                  <a:srgbClr val="FF0000"/>
                </a:solidFill>
              </a:rPr>
              <a:t>3.</a:t>
            </a:r>
            <a:r>
              <a:rPr lang="he-IL" sz="2800"/>
              <a:t> מתכות אלקליות.</a:t>
            </a:r>
            <a:endParaRPr lang="en-US" sz="2800"/>
          </a:p>
        </p:txBody>
      </p:sp>
      <p:sp>
        <p:nvSpPr>
          <p:cNvPr id="474117" name="Text Box 5"/>
          <p:cNvSpPr txBox="1">
            <a:spLocks noChangeArrowheads="1"/>
          </p:cNvSpPr>
          <p:nvPr/>
        </p:nvSpPr>
        <p:spPr bwMode="auto">
          <a:xfrm>
            <a:off x="7343775" y="188913"/>
            <a:ext cx="169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שאלה 8</a:t>
            </a:r>
            <a:endParaRPr lang="en-US" sz="2400"/>
          </a:p>
        </p:txBody>
      </p:sp>
      <p:sp>
        <p:nvSpPr>
          <p:cNvPr id="474118" name="Text Box 6"/>
          <p:cNvSpPr txBox="1">
            <a:spLocks noChangeArrowheads="1"/>
          </p:cNvSpPr>
          <p:nvPr/>
        </p:nvSpPr>
        <p:spPr bwMode="auto">
          <a:xfrm>
            <a:off x="0" y="188913"/>
            <a:ext cx="237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תכונה ומשפחה</a:t>
            </a:r>
            <a:endParaRPr lang="en-US" sz="2400"/>
          </a:p>
        </p:txBody>
      </p:sp>
      <p:sp>
        <p:nvSpPr>
          <p:cNvPr id="474119" name="Rectangle 7"/>
          <p:cNvSpPr>
            <a:spLocks noChangeArrowheads="1"/>
          </p:cNvSpPr>
          <p:nvPr/>
        </p:nvSpPr>
        <p:spPr bwMode="auto">
          <a:xfrm>
            <a:off x="1103313" y="731838"/>
            <a:ext cx="70326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20000"/>
              </a:lnSpc>
            </a:pPr>
            <a:r>
              <a:rPr lang="he-IL" sz="2400"/>
              <a:t>לפניכם מוצגות שלוש תכונות של יסודות. </a:t>
            </a:r>
            <a:br>
              <a:rPr lang="he-IL" sz="2400"/>
            </a:br>
            <a:r>
              <a:rPr lang="he-IL" sz="2400"/>
              <a:t>התאימו לכל תכונה את שם המשפחה הכימית המתאימה.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Display Only,A,0,2,7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AutoShape 2"/>
          <p:cNvSpPr>
            <a:spLocks noGrp="1" noChangeArrowheads="1"/>
          </p:cNvSpPr>
          <p:nvPr>
            <p:ph type="title"/>
          </p:nvPr>
        </p:nvSpPr>
        <p:spPr>
          <a:xfrm>
            <a:off x="5616575" y="296863"/>
            <a:ext cx="3348038" cy="666750"/>
          </a:xfrm>
          <a:solidFill>
            <a:srgbClr val="FF0000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מיפוי המושגים 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475141" name="Organization Chart 5"/>
          <p:cNvGraphicFramePr>
            <a:graphicFrameLocks/>
          </p:cNvGraphicFramePr>
          <p:nvPr>
            <p:ph idx="1"/>
          </p:nvPr>
        </p:nvGraphicFramePr>
        <p:xfrm>
          <a:off x="719138" y="895350"/>
          <a:ext cx="8208962" cy="4859338"/>
        </p:xfrm>
        <a:graphic>
          <a:graphicData uri="http://schemas.openxmlformats.org/drawingml/2006/compatibility">
            <com:legacyDrawing xmlns:com="http://schemas.openxmlformats.org/drawingml/2006/compatibility" spid="_x0000_s47514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חוט להט,4 Answers,C,120,32,4,0,Yes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9" name="Picture 9" descr="light-bulb-glowing-filament-ahd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900113" y="3113088"/>
            <a:ext cx="1781175" cy="2312987"/>
          </a:xfrm>
          <a:prstGeom prst="rect">
            <a:avLst/>
          </a:prstGeom>
          <a:noFill/>
        </p:spPr>
      </p:pic>
      <p:sp>
        <p:nvSpPr>
          <p:cNvPr id="476162" name="AutoShape 2"/>
          <p:cNvSpPr>
            <a:spLocks noGrp="1" noChangeArrowheads="1"/>
          </p:cNvSpPr>
          <p:nvPr>
            <p:ph type="title"/>
          </p:nvPr>
        </p:nvSpPr>
        <p:spPr>
          <a:xfrm>
            <a:off x="2519363" y="800100"/>
            <a:ext cx="6043612" cy="1989138"/>
          </a:xfrm>
          <a:solidFill>
            <a:schemeClr val="accent1"/>
          </a:solidFill>
          <a:ln cap="flat" algn="ctr">
            <a:solidFill>
              <a:schemeClr val="tx1"/>
            </a:solidFill>
          </a:ln>
          <a:effectLst>
            <a:outerShdw dist="45791" dir="12821404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he-IL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אילו  תכונות יש לחפש כאשר מחפשים יסוד שישמש כחוט להט?</a:t>
            </a: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3054350"/>
            <a:ext cx="8604250" cy="2427288"/>
          </a:xfrm>
          <a:solidFill>
            <a:schemeClr val="bg1">
              <a:alpha val="58000"/>
            </a:schemeClr>
          </a:solidFill>
        </p:spPr>
        <p:txBody>
          <a:bodyPr/>
          <a:lstStyle/>
          <a:p>
            <a:pPr marL="533400" indent="-533400">
              <a:lnSpc>
                <a:spcPct val="105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מוליך חשמל ובעל טמפרטורת היתוך נמוכה.</a:t>
            </a:r>
          </a:p>
          <a:p>
            <a:pPr marL="533400" indent="-533400">
              <a:lnSpc>
                <a:spcPct val="105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אינו מוליך חשמל ובעל טמפרטורת היתוך נמוכה.</a:t>
            </a:r>
          </a:p>
          <a:p>
            <a:pPr marL="533400" indent="-533400">
              <a:lnSpc>
                <a:spcPct val="105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מוליך חשמל ובעל טמפרטורת היתוך גבוהה.</a:t>
            </a:r>
          </a:p>
          <a:p>
            <a:pPr marL="533400" indent="-533400">
              <a:lnSpc>
                <a:spcPct val="105000"/>
              </a:lnSpc>
              <a:buClr>
                <a:srgbClr val="0000FF"/>
              </a:buClr>
              <a:buSzTx/>
              <a:buFont typeface="Wingdings" pitchFamily="2" charset="2"/>
              <a:buAutoNum type="hebrew2Minus"/>
            </a:pPr>
            <a:r>
              <a:rPr lang="he-IL" sz="3200" b="1"/>
              <a:t>מוליך חשמל ובעל טמפרטורת  היתוך נמוכה.</a:t>
            </a:r>
            <a:endParaRPr lang="en-US" sz="3200" b="1"/>
          </a:p>
        </p:txBody>
      </p:sp>
      <p:sp>
        <p:nvSpPr>
          <p:cNvPr id="476164" name="Text Box 4"/>
          <p:cNvSpPr txBox="1">
            <a:spLocks noChangeArrowheads="1"/>
          </p:cNvSpPr>
          <p:nvPr/>
        </p:nvSpPr>
        <p:spPr bwMode="auto">
          <a:xfrm>
            <a:off x="7416800" y="225425"/>
            <a:ext cx="1511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800"/>
              <a:t>שאלה 9</a:t>
            </a:r>
            <a:endParaRPr lang="en-US" sz="2800"/>
          </a:p>
        </p:txBody>
      </p:sp>
      <p:sp>
        <p:nvSpPr>
          <p:cNvPr id="476165" name="Text Box 5"/>
          <p:cNvSpPr txBox="1">
            <a:spLocks noChangeArrowheads="1"/>
          </p:cNvSpPr>
          <p:nvPr/>
        </p:nvSpPr>
        <p:spPr bwMode="auto">
          <a:xfrm>
            <a:off x="-252413" y="333375"/>
            <a:ext cx="17272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e-IL" sz="2400"/>
              <a:t>חוט להט</a:t>
            </a:r>
            <a:endParaRPr lang="en-US" sz="2400"/>
          </a:p>
        </p:txBody>
      </p:sp>
      <p:pic>
        <p:nvPicPr>
          <p:cNvPr id="476171" name="Picture 11" descr="Filament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250" y="1916113"/>
            <a:ext cx="2020888" cy="1071562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13248</TotalTime>
  <Words>1093</Words>
  <Application>Microsoft Office PowerPoint</Application>
  <PresentationFormat>On-screen Show (4:3)</PresentationFormat>
  <Paragraphs>173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Capsules</vt:lpstr>
      <vt:lpstr>טבלת היסודות ומשפחות כימיות</vt:lpstr>
      <vt:lpstr>עושים "סדר" ביסודות !</vt:lpstr>
      <vt:lpstr>עושים "סדר" ביסודות !</vt:lpstr>
      <vt:lpstr>גדולתו של מנדלייב </vt:lpstr>
      <vt:lpstr>נצחונו הגדול היה בניבוי יסודות שטרם התגלו!</vt:lpstr>
      <vt:lpstr>היסודות סודרו על פי שתי אמות מידה:</vt:lpstr>
      <vt:lpstr>מהי גדולתו של "מנדלייב"?</vt:lpstr>
      <vt:lpstr>מעיון בטבלת היסודות אנו רואים, כי היסודות ערוכים בשורות ובטורים.</vt:lpstr>
      <vt:lpstr>מי הייתה מארי קירי?</vt:lpstr>
      <vt:lpstr>הקשר בין מארי קירי וטבלת היסודות: </vt:lpstr>
      <vt:lpstr>Slide 11</vt:lpstr>
      <vt:lpstr>היסודות בטבלה המחזורית מסודרים    גם ב"קבוצות גדולות"- </vt:lpstr>
      <vt:lpstr>היסודות האל-מתכתיים מצויים בצד שמאל של טבלת היסודות.</vt:lpstr>
      <vt:lpstr>נכיר כמה "משפחות כימיות".</vt:lpstr>
      <vt:lpstr>נכיר כמה "משפחות כימיות".</vt:lpstr>
      <vt:lpstr>מהי "משפחה כימית" ?</vt:lpstr>
      <vt:lpstr>כאשר מחפשים תחליף ליסוד מסוים כדאי לגשת לטור שבו הוא נמצא בטבלה המחזורית.</vt:lpstr>
      <vt:lpstr>המתכות האלקליות</vt:lpstr>
      <vt:lpstr>המתכות האלקליות</vt:lpstr>
      <vt:lpstr>אחת מתכונות המתכות האלקליות זוהי התרכבותם המהירה עם יסודות אל-מתכתיים ועם מים.</vt:lpstr>
      <vt:lpstr>משפחת הגזים האצילים</vt:lpstr>
      <vt:lpstr>משפחת הגזים האצילים</vt:lpstr>
      <vt:lpstr>באיזה גז מומלץ להשתמש?</vt:lpstr>
      <vt:lpstr>במפעל לייצור נורות חשמל אזל מלאי ה"ארגון" הממלא את הנורות.</vt:lpstr>
      <vt:lpstr>מדוע מתאימים היסודות ב"משפחה כימית" זו למלא את הנורות ?</vt:lpstr>
      <vt:lpstr>ההלוגנים </vt:lpstr>
      <vt:lpstr>ההלוגנים </vt:lpstr>
      <vt:lpstr>בואו נרחיב על 4 הלוגנים </vt:lpstr>
      <vt:lpstr>הלוגנים נוספים - </vt:lpstr>
      <vt:lpstr>Slide 30</vt:lpstr>
      <vt:lpstr>מיפוי המושגים </vt:lpstr>
      <vt:lpstr>אילו  תכונות יש לחפש כאשר מחפשים יסוד שישמש כחוט להט?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מדעים לשכבה ז' </dc:title>
  <dc:creator>Ilana</dc:creator>
  <cp:lastModifiedBy>Weizmann Institute of Science</cp:lastModifiedBy>
  <cp:revision>437</cp:revision>
  <cp:lastPrinted>1601-01-01T00:00:00Z</cp:lastPrinted>
  <dcterms:created xsi:type="dcterms:W3CDTF">2007-07-26T06:40:29Z</dcterms:created>
  <dcterms:modified xsi:type="dcterms:W3CDTF">2011-11-16T07:54:06Z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