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sldIdLst>
    <p:sldId id="256" r:id="rId2"/>
    <p:sldId id="447" r:id="rId3"/>
    <p:sldId id="486" r:id="rId4"/>
    <p:sldId id="487" r:id="rId5"/>
    <p:sldId id="488" r:id="rId6"/>
    <p:sldId id="490" r:id="rId7"/>
    <p:sldId id="489" r:id="rId8"/>
    <p:sldId id="491" r:id="rId9"/>
    <p:sldId id="492" r:id="rId10"/>
    <p:sldId id="448" r:id="rId11"/>
    <p:sldId id="449" r:id="rId12"/>
    <p:sldId id="484" r:id="rId13"/>
    <p:sldId id="494" r:id="rId14"/>
    <p:sldId id="493" r:id="rId15"/>
    <p:sldId id="495" r:id="rId16"/>
    <p:sldId id="471" r:id="rId17"/>
    <p:sldId id="452" r:id="rId18"/>
    <p:sldId id="453" r:id="rId19"/>
    <p:sldId id="454" r:id="rId20"/>
    <p:sldId id="472" r:id="rId21"/>
    <p:sldId id="496" r:id="rId22"/>
    <p:sldId id="497" r:id="rId23"/>
    <p:sldId id="498" r:id="rId24"/>
    <p:sldId id="499" r:id="rId25"/>
  </p:sldIdLst>
  <p:sldSz cx="9144000" cy="6858000" type="screen4x3"/>
  <p:notesSz cx="6858000" cy="9144000"/>
  <p:defaultTextStyle>
    <a:defPPr>
      <a:defRPr lang="he-IL"/>
    </a:defPPr>
    <a:lvl1pPr algn="r" rtl="1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r" defTabSz="914400" rtl="1" eaLnBrk="1" latinLnBrk="0" hangingPunct="1"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r" defTabSz="914400" rtl="1" eaLnBrk="1" latinLnBrk="0" hangingPunct="1"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r" defTabSz="914400" rtl="1" eaLnBrk="1" latinLnBrk="0" hangingPunct="1"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r" defTabSz="914400" rtl="1" eaLnBrk="1" latinLnBrk="0" hangingPunct="1"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CCCCFF"/>
    <a:srgbClr val="66CCFF"/>
    <a:srgbClr val="0000FF"/>
    <a:srgbClr val="FF0000"/>
    <a:srgbClr val="00FFCC"/>
    <a:srgbClr val="B2B2B2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93" autoAdjust="0"/>
  </p:normalViewPr>
  <p:slideViewPr>
    <p:cSldViewPr>
      <p:cViewPr varScale="1">
        <p:scale>
          <a:sx n="48" d="100"/>
          <a:sy n="48" d="100"/>
        </p:scale>
        <p:origin x="-84" y="-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162825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2826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62827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60A92052-9C2A-4100-B84C-4F5BD131293E}" type="slidenum">
              <a:rPr lang="he-IL"/>
              <a:pPr/>
              <a:t>‹#›</a:t>
            </a:fld>
            <a:endParaRPr lang="en-US"/>
          </a:p>
        </p:txBody>
      </p:sp>
      <p:sp>
        <p:nvSpPr>
          <p:cNvPr id="162828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D87340-A49B-4BCA-850B-0169EC0DAD11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270CE4-6AAF-4B0A-A75E-029C4E01D4CB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CAB706-57F8-40A4-946A-2B4E0938AC2F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DA86F-FE69-4CEA-B351-89B71589ACF0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BC008B-C10A-4DE1-8306-CF602C7B0BD7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531823-28D1-458D-B5AB-8880C6F477B2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4CB452-34B8-44C7-B369-4E950F4EA5D5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9CE1E-B884-4B5C-928F-2F5060898421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63F33-384F-4E1D-9666-AF77FFD8685A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2E975B-41B2-4D10-94B5-6DDBB1C1CC90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38200" y="2362200"/>
            <a:ext cx="7693025" cy="3724275"/>
          </a:xfrm>
        </p:spPr>
        <p:txBody>
          <a:bodyPr/>
          <a:lstStyle/>
          <a:p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fld id="{1E5BF0DD-CF3E-434E-B310-B897941C6A31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01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סגנון כותרת של תבנית בסיס</a:t>
            </a:r>
          </a:p>
        </p:txBody>
      </p:sp>
      <p:sp>
        <p:nvSpPr>
          <p:cNvPr id="16180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</a:p>
        </p:txBody>
      </p:sp>
      <p:sp>
        <p:nvSpPr>
          <p:cNvPr id="16180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400" b="0"/>
            </a:lvl1pPr>
          </a:lstStyle>
          <a:p>
            <a:endParaRPr lang="en-US"/>
          </a:p>
        </p:txBody>
      </p:sp>
      <p:sp>
        <p:nvSpPr>
          <p:cNvPr id="16180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>
              <a:defRPr sz="1400" b="0"/>
            </a:lvl1pPr>
          </a:lstStyle>
          <a:p>
            <a:endParaRPr lang="en-US"/>
          </a:p>
        </p:txBody>
      </p:sp>
      <p:sp>
        <p:nvSpPr>
          <p:cNvPr id="16180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l" rtl="0">
              <a:defRPr sz="2600">
                <a:solidFill>
                  <a:schemeClr val="bg1"/>
                </a:solidFill>
              </a:defRPr>
            </a:lvl1pPr>
          </a:lstStyle>
          <a:p>
            <a:fld id="{F097B47B-FCEB-4697-8D70-58361C6BF47B}" type="slidenum">
              <a:rPr lang="he-IL"/>
              <a:pPr/>
              <a:t>‹#›</a:t>
            </a:fld>
            <a:endParaRPr lang="en-US"/>
          </a:p>
        </p:txBody>
      </p:sp>
      <p:sp>
        <p:nvSpPr>
          <p:cNvPr id="161806" name="Rectangle 14"/>
          <p:cNvSpPr>
            <a:spLocks noChangeArrowheads="1"/>
          </p:cNvSpPr>
          <p:nvPr/>
        </p:nvSpPr>
        <p:spPr bwMode="auto">
          <a:xfrm>
            <a:off x="0" y="201613"/>
            <a:ext cx="9144000" cy="6119812"/>
          </a:xfrm>
          <a:prstGeom prst="rect">
            <a:avLst/>
          </a:prstGeom>
          <a:solidFill>
            <a:schemeClr val="bg1">
              <a:alpha val="10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e-IL"/>
          </a:p>
        </p:txBody>
      </p:sp>
      <p:sp>
        <p:nvSpPr>
          <p:cNvPr id="161807" name="Text Box 15"/>
          <p:cNvSpPr txBox="1">
            <a:spLocks noChangeArrowheads="1"/>
          </p:cNvSpPr>
          <p:nvPr userDrawn="1"/>
        </p:nvSpPr>
        <p:spPr bwMode="auto">
          <a:xfrm>
            <a:off x="2051050" y="508000"/>
            <a:ext cx="5032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0">
                <a:solidFill>
                  <a:srgbClr val="B2B2B2"/>
                </a:solidFill>
              </a:rPr>
              <a:t>©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6pPr>
      <a:lvl7pPr marL="914400"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7pPr>
      <a:lvl8pPr marL="1371600"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8pPr>
      <a:lvl9pPr marL="1828800"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11" Type="http://schemas.openxmlformats.org/officeDocument/2006/relationships/image" Target="../media/image12.gif"/><Relationship Id="rId5" Type="http://schemas.openxmlformats.org/officeDocument/2006/relationships/image" Target="../media/image6.gif"/><Relationship Id="rId10" Type="http://schemas.openxmlformats.org/officeDocument/2006/relationships/image" Target="../media/image11.gif"/><Relationship Id="rId4" Type="http://schemas.openxmlformats.org/officeDocument/2006/relationships/image" Target="../media/image5.gif"/><Relationship Id="rId9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11" Type="http://schemas.openxmlformats.org/officeDocument/2006/relationships/image" Target="../media/image12.gif"/><Relationship Id="rId5" Type="http://schemas.openxmlformats.org/officeDocument/2006/relationships/image" Target="../media/image6.gif"/><Relationship Id="rId10" Type="http://schemas.openxmlformats.org/officeDocument/2006/relationships/image" Target="../media/image11.gif"/><Relationship Id="rId4" Type="http://schemas.openxmlformats.org/officeDocument/2006/relationships/image" Target="../media/image5.gif"/><Relationship Id="rId9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14.gif"/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12" Type="http://schemas.openxmlformats.org/officeDocument/2006/relationships/image" Target="../media/image13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11" Type="http://schemas.openxmlformats.org/officeDocument/2006/relationships/image" Target="../media/image12.gif"/><Relationship Id="rId5" Type="http://schemas.openxmlformats.org/officeDocument/2006/relationships/image" Target="../media/image6.gif"/><Relationship Id="rId10" Type="http://schemas.openxmlformats.org/officeDocument/2006/relationships/image" Target="../media/image11.gif"/><Relationship Id="rId4" Type="http://schemas.openxmlformats.org/officeDocument/2006/relationships/image" Target="../media/image5.gif"/><Relationship Id="rId9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11" Type="http://schemas.openxmlformats.org/officeDocument/2006/relationships/image" Target="../media/image12.gif"/><Relationship Id="rId5" Type="http://schemas.openxmlformats.org/officeDocument/2006/relationships/image" Target="../media/image6.gif"/><Relationship Id="rId10" Type="http://schemas.openxmlformats.org/officeDocument/2006/relationships/image" Target="../media/image11.gif"/><Relationship Id="rId4" Type="http://schemas.openxmlformats.org/officeDocument/2006/relationships/image" Target="../media/image5.gif"/><Relationship Id="rId9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11" Type="http://schemas.openxmlformats.org/officeDocument/2006/relationships/image" Target="../media/image12.gif"/><Relationship Id="rId5" Type="http://schemas.openxmlformats.org/officeDocument/2006/relationships/image" Target="../media/image6.gif"/><Relationship Id="rId10" Type="http://schemas.openxmlformats.org/officeDocument/2006/relationships/image" Target="../media/image11.gif"/><Relationship Id="rId4" Type="http://schemas.openxmlformats.org/officeDocument/2006/relationships/image" Target="../media/image5.gif"/><Relationship Id="rId9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14.gif"/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12" Type="http://schemas.openxmlformats.org/officeDocument/2006/relationships/image" Target="../media/image13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11" Type="http://schemas.openxmlformats.org/officeDocument/2006/relationships/image" Target="../media/image12.gif"/><Relationship Id="rId5" Type="http://schemas.openxmlformats.org/officeDocument/2006/relationships/image" Target="../media/image6.gif"/><Relationship Id="rId10" Type="http://schemas.openxmlformats.org/officeDocument/2006/relationships/image" Target="../media/image11.gif"/><Relationship Id="rId4" Type="http://schemas.openxmlformats.org/officeDocument/2006/relationships/image" Target="../media/image5.gif"/><Relationship Id="rId9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4" name="AutoShape 4"/>
          <p:cNvSpPr>
            <a:spLocks noGrp="1" noChangeArrowheads="1"/>
          </p:cNvSpPr>
          <p:nvPr>
            <p:ph type="title"/>
          </p:nvPr>
        </p:nvSpPr>
        <p:spPr>
          <a:xfrm>
            <a:off x="679450" y="441325"/>
            <a:ext cx="7924800" cy="23749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he-IL" sz="7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יונים ואלקטרוליטים</a:t>
            </a:r>
            <a:endParaRPr lang="en-US" sz="720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8728" name="AutoShape 8"/>
          <p:cNvSpPr>
            <a:spLocks noChangeArrowheads="1"/>
          </p:cNvSpPr>
          <p:nvPr/>
        </p:nvSpPr>
        <p:spPr bwMode="auto">
          <a:xfrm>
            <a:off x="2339975" y="4086225"/>
            <a:ext cx="50419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anchor="b"/>
          <a:lstStyle/>
          <a:p>
            <a:pPr algn="ctr">
              <a:lnSpc>
                <a:spcPct val="90000"/>
              </a:lnSpc>
            </a:pPr>
            <a:r>
              <a:rPr lang="he-IL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מצגת לימוד</a:t>
            </a:r>
            <a:br>
              <a:rPr lang="he-IL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e-IL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מדעים - שכבה ח'</a:t>
            </a:r>
            <a:br>
              <a:rPr lang="he-IL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e-IL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he-IL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e-IL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מערכי שיעור ממוקדי הצלחה</a:t>
            </a:r>
            <a:endParaRPr lang="en-US" sz="28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AutoShape 2"/>
          <p:cNvSpPr>
            <a:spLocks noGrp="1" noChangeArrowheads="1"/>
          </p:cNvSpPr>
          <p:nvPr>
            <p:ph type="title"/>
          </p:nvPr>
        </p:nvSpPr>
        <p:spPr>
          <a:xfrm>
            <a:off x="1295400" y="679450"/>
            <a:ext cx="7397750" cy="123190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r"/>
            <a:r>
              <a:rPr lang="he-IL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למדנו שבאטום מספר הפרוטונים שווה למספר האלקטרונים.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14730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8454" y="1858941"/>
            <a:ext cx="3808210" cy="2044728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541421" y="4013208"/>
            <a:ext cx="6316749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solidFill>
                  <a:srgbClr val="FF0000"/>
                </a:solidFill>
              </a:rPr>
              <a:t>ענו על השאלות הבאות:</a:t>
            </a:r>
          </a:p>
          <a:p>
            <a:r>
              <a:rPr lang="he-IL" sz="2400" dirty="0" smtClean="0"/>
              <a:t>1. באטום זה ישנם ____פרוטונים, ____נויטרונים ו-___אלקטרונים.</a:t>
            </a:r>
          </a:p>
          <a:p>
            <a:r>
              <a:rPr lang="he-IL" sz="2400" dirty="0" smtClean="0"/>
              <a:t>2. חפשו בטבלת היסודות- אטום זה הוא של החומר____.</a:t>
            </a:r>
            <a:endParaRPr lang="he-IL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4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4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47674" y="836577"/>
            <a:ext cx="7693025" cy="175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he-IL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לעיתים ניתקים אלקטרונים מהאטום ועיתים</a:t>
            </a:r>
            <a:r>
              <a:rPr kumimoji="0" lang="he-IL" sz="28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נכנסים אלקטרונים נוספים לאטום</a:t>
            </a:r>
            <a:r>
              <a:rPr kumimoji="0" lang="he-IL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kumimoji="0" lang="he-IL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רק אטומים עשויים להינתק מהאטום, הפרוטונים אינם עוזבים את האטום!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lang="he-IL" sz="2800" kern="0" dirty="0" smtClean="0">
                <a:latin typeface="+mn-lt"/>
                <a:cs typeface="+mn-cs"/>
              </a:rPr>
              <a:t>במקרה שבו אטום ניתק מהאטום או נכנס אל האטום </a:t>
            </a:r>
            <a:r>
              <a:rPr kumimoji="0" lang="he-IL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מתקבל מספר לא שווה של פרוטונים ואלקטרונים.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he-IL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במצב זה נקרא האטום –</a:t>
            </a:r>
            <a:r>
              <a:rPr kumimoji="0" lang="he-IL" sz="2800" b="1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2800" b="1" i="0" u="sng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316409" y="4341825"/>
            <a:ext cx="1187450" cy="11985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B2B2B2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e-IL" sz="7200" dirty="0">
                <a:solidFill>
                  <a:srgbClr val="FF0000"/>
                </a:solidFill>
              </a:rPr>
              <a:t>יון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4718052" y="4451364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648" y="544473"/>
            <a:ext cx="7924800" cy="81283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he-IL" dirty="0" smtClean="0"/>
              <a:t>נמשיל את זה למצב הבא:</a:t>
            </a:r>
            <a:endParaRPr lang="he-IL" dirty="0"/>
          </a:p>
        </p:txBody>
      </p:sp>
      <p:pic>
        <p:nvPicPr>
          <p:cNvPr id="457730" name="Picture 2" descr="C:\Documents and Settings\Administrator\Local Settings\Temporary Internet Files\Content.IE5\QBIU356Y\MM900356718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0877" y="2370123"/>
            <a:ext cx="981075" cy="981075"/>
          </a:xfrm>
          <a:prstGeom prst="rect">
            <a:avLst/>
          </a:prstGeom>
          <a:noFill/>
        </p:spPr>
      </p:pic>
      <p:pic>
        <p:nvPicPr>
          <p:cNvPr id="457732" name="Picture 4" descr="C:\Documents and Settings\Administrator\Local Settings\Temporary Internet Files\Content.IE5\K7HW38IM\MM900356717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7189" y="2297097"/>
            <a:ext cx="981075" cy="981075"/>
          </a:xfrm>
          <a:prstGeom prst="rect">
            <a:avLst/>
          </a:prstGeom>
          <a:noFill/>
        </p:spPr>
      </p:pic>
      <p:pic>
        <p:nvPicPr>
          <p:cNvPr id="457733" name="Picture 5" descr="C:\Documents and Settings\Administrator\Local Settings\Temporary Internet Files\Content.IE5\OZ9OXUP1\MM900356714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0877" y="3392487"/>
            <a:ext cx="952500" cy="952500"/>
          </a:xfrm>
          <a:prstGeom prst="rect">
            <a:avLst/>
          </a:prstGeom>
          <a:noFill/>
        </p:spPr>
      </p:pic>
      <p:pic>
        <p:nvPicPr>
          <p:cNvPr id="457734" name="Picture 6" descr="C:\Documents and Settings\Administrator\Local Settings\Temporary Internet Files\Content.IE5\FE6KIVMZ\MM900283874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3500" y="2808279"/>
            <a:ext cx="927947" cy="1350981"/>
          </a:xfrm>
          <a:prstGeom prst="rect">
            <a:avLst/>
          </a:prstGeom>
          <a:noFill/>
        </p:spPr>
      </p:pic>
      <p:pic>
        <p:nvPicPr>
          <p:cNvPr id="457735" name="Picture 7" descr="C:\Documents and Settings\Administrator\Local Settings\Temporary Internet Files\Content.IE5\49N66RGA\MM900283653[1]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7189" y="3465512"/>
            <a:ext cx="1342994" cy="120492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016090" y="1603350"/>
            <a:ext cx="5440437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dirty="0" smtClean="0"/>
              <a:t>בכיתה זו יש 5 בנות ו- 5 בנים</a:t>
            </a:r>
            <a:endParaRPr lang="he-IL" dirty="0"/>
          </a:p>
        </p:txBody>
      </p:sp>
      <p:pic>
        <p:nvPicPr>
          <p:cNvPr id="457736" name="Picture 8" descr="C:\Documents and Settings\Administrator\Local Settings\Temporary Internet Files\Content.IE5\FE6KIVMZ\MM900283655[1]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33844" y="2443149"/>
            <a:ext cx="971556" cy="1561429"/>
          </a:xfrm>
          <a:prstGeom prst="rect">
            <a:avLst/>
          </a:prstGeom>
          <a:noFill/>
        </p:spPr>
      </p:pic>
      <p:pic>
        <p:nvPicPr>
          <p:cNvPr id="457737" name="Picture 9" descr="C:\Documents and Settings\Administrator\Local Settings\Temporary Internet Files\Content.IE5\QBIU356Y\MM900283684[1]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81220" y="2662226"/>
            <a:ext cx="1295406" cy="1266619"/>
          </a:xfrm>
          <a:prstGeom prst="rect">
            <a:avLst/>
          </a:prstGeom>
          <a:noFill/>
        </p:spPr>
      </p:pic>
      <p:pic>
        <p:nvPicPr>
          <p:cNvPr id="457738" name="Picture 10" descr="C:\Documents and Settings\Administrator\Local Settings\Temporary Internet Files\Content.IE5\K7HW38IM\MM900283636[1]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27591" y="3392487"/>
            <a:ext cx="912404" cy="1547828"/>
          </a:xfrm>
          <a:prstGeom prst="rect">
            <a:avLst/>
          </a:prstGeom>
          <a:noFill/>
        </p:spPr>
      </p:pic>
      <p:pic>
        <p:nvPicPr>
          <p:cNvPr id="457739" name="Picture 11" descr="C:\Documents and Settings\Administrator\Local Settings\Temporary Internet Files\Content.IE5\OZ9OXUP1\MM900365302[1]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71764" y="3575051"/>
            <a:ext cx="1277955" cy="1277955"/>
          </a:xfrm>
          <a:prstGeom prst="rect">
            <a:avLst/>
          </a:prstGeom>
          <a:noFill/>
        </p:spPr>
      </p:pic>
      <p:pic>
        <p:nvPicPr>
          <p:cNvPr id="457740" name="Picture 12" descr="C:\Documents and Settings\Administrator\Local Settings\Temporary Internet Files\Content.IE5\WJK99NPD\MM900283884[1]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47674" y="3136896"/>
            <a:ext cx="1609553" cy="1314468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162142" y="5181624"/>
            <a:ext cx="5440437" cy="107721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dirty="0" smtClean="0"/>
              <a:t>המצב בכיתה שוויוני: מספר הבנים= מספר הבנות</a:t>
            </a:r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57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7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7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57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7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7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7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7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7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7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7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7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7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7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57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57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730" name="Picture 2" descr="C:\Documents and Settings\Administrator\Local Settings\Temporary Internet Files\Content.IE5\QBIU356Y\MM900356718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8312" y="1712889"/>
            <a:ext cx="981075" cy="981075"/>
          </a:xfrm>
          <a:prstGeom prst="rect">
            <a:avLst/>
          </a:prstGeom>
          <a:noFill/>
        </p:spPr>
      </p:pic>
      <p:pic>
        <p:nvPicPr>
          <p:cNvPr id="457732" name="Picture 4" descr="C:\Documents and Settings\Administrator\Local Settings\Temporary Internet Files\Content.IE5\K7HW38IM\MM900356717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43702" y="1822428"/>
            <a:ext cx="981075" cy="981075"/>
          </a:xfrm>
          <a:prstGeom prst="rect">
            <a:avLst/>
          </a:prstGeom>
          <a:noFill/>
        </p:spPr>
      </p:pic>
      <p:pic>
        <p:nvPicPr>
          <p:cNvPr id="457733" name="Picture 5" descr="C:\Documents and Settings\Administrator\Local Settings\Temporary Internet Files\Content.IE5\OZ9OXUP1\MM900356714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1799" y="3136896"/>
            <a:ext cx="952500" cy="952500"/>
          </a:xfrm>
          <a:prstGeom prst="rect">
            <a:avLst/>
          </a:prstGeom>
          <a:noFill/>
        </p:spPr>
      </p:pic>
      <p:pic>
        <p:nvPicPr>
          <p:cNvPr id="457734" name="Picture 6" descr="C:\Documents and Settings\Administrator\Local Settings\Temporary Internet Files\Content.IE5\FE6KIVMZ\MM900283874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3501" y="2552688"/>
            <a:ext cx="927947" cy="1350981"/>
          </a:xfrm>
          <a:prstGeom prst="rect">
            <a:avLst/>
          </a:prstGeom>
          <a:noFill/>
        </p:spPr>
      </p:pic>
      <p:pic>
        <p:nvPicPr>
          <p:cNvPr id="457735" name="Picture 7" descr="C:\Documents and Settings\Administrator\Local Settings\Temporary Internet Files\Content.IE5\49N66RGA\MM900283653[1]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69033" y="3063870"/>
            <a:ext cx="1342994" cy="120492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957213" y="544473"/>
            <a:ext cx="7631217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בכיתה הזאת הבנים לא עוזבים את הכיתה אף פעם. אולם, בת אחת עזבה את הכיתה ועברה לבית ספר אחר.</a:t>
            </a:r>
            <a:endParaRPr lang="he-IL" sz="2400" dirty="0"/>
          </a:p>
        </p:txBody>
      </p:sp>
      <p:pic>
        <p:nvPicPr>
          <p:cNvPr id="457736" name="Picture 8" descr="C:\Documents and Settings\Administrator\Local Settings\Temporary Internet Files\Content.IE5\FE6KIVMZ\MM900283655[1]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0818" y="1566837"/>
            <a:ext cx="971556" cy="1561429"/>
          </a:xfrm>
          <a:prstGeom prst="rect">
            <a:avLst/>
          </a:prstGeom>
          <a:noFill/>
        </p:spPr>
      </p:pic>
      <p:pic>
        <p:nvPicPr>
          <p:cNvPr id="457737" name="Picture 9" descr="C:\Documents and Settings\Administrator\Local Settings\Temporary Internet Files\Content.IE5\QBIU356Y\MM900283684[1]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81220" y="1785915"/>
            <a:ext cx="1295406" cy="1266619"/>
          </a:xfrm>
          <a:prstGeom prst="rect">
            <a:avLst/>
          </a:prstGeom>
          <a:noFill/>
        </p:spPr>
      </p:pic>
      <p:pic>
        <p:nvPicPr>
          <p:cNvPr id="457738" name="Picture 10" descr="C:\Documents and Settings\Administrator\Local Settings\Temporary Internet Files\Content.IE5\K7HW38IM\MM900283636[1]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5948" y="3063870"/>
            <a:ext cx="912404" cy="1547828"/>
          </a:xfrm>
          <a:prstGeom prst="rect">
            <a:avLst/>
          </a:prstGeom>
          <a:noFill/>
        </p:spPr>
      </p:pic>
      <p:pic>
        <p:nvPicPr>
          <p:cNvPr id="457739" name="Picture 11" descr="C:\Documents and Settings\Administrator\Local Settings\Temporary Internet Files\Content.IE5\OZ9OXUP1\MM900365302[1]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82863" y="3100383"/>
            <a:ext cx="1277955" cy="1277955"/>
          </a:xfrm>
          <a:prstGeom prst="rect">
            <a:avLst/>
          </a:prstGeom>
          <a:noFill/>
        </p:spPr>
      </p:pic>
      <p:pic>
        <p:nvPicPr>
          <p:cNvPr id="457740" name="Picture 12" descr="C:\Documents and Settings\Administrator\Local Settings\Temporary Internet Files\Content.IE5\WJK99NPD\MM900283884[1]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11161" y="2516175"/>
            <a:ext cx="1609553" cy="1314468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774648" y="4926032"/>
            <a:ext cx="7740756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המצב בכיתה כעת אינו שוויוני: מספר הבנים&gt; מספר הבנות. בכמה?</a:t>
            </a:r>
          </a:p>
          <a:p>
            <a:r>
              <a:rPr lang="he-IL" sz="2400" dirty="0" smtClean="0"/>
              <a:t>ב- 1. כלומר המצב בכיתה היא עכשיו +1 (לטובת הבנים)</a:t>
            </a:r>
            <a:endParaRPr lang="he-IL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57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57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730" name="Picture 2" descr="C:\Documents and Settings\Administrator\Local Settings\Temporary Internet Files\Content.IE5\QBIU356Y\MM900356718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8312" y="1712889"/>
            <a:ext cx="981075" cy="981075"/>
          </a:xfrm>
          <a:prstGeom prst="rect">
            <a:avLst/>
          </a:prstGeom>
          <a:noFill/>
        </p:spPr>
      </p:pic>
      <p:pic>
        <p:nvPicPr>
          <p:cNvPr id="457732" name="Picture 4" descr="C:\Documents and Settings\Administrator\Local Settings\Temporary Internet Files\Content.IE5\K7HW38IM\MM900356717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43702" y="1822428"/>
            <a:ext cx="981075" cy="981075"/>
          </a:xfrm>
          <a:prstGeom prst="rect">
            <a:avLst/>
          </a:prstGeom>
          <a:noFill/>
        </p:spPr>
      </p:pic>
      <p:pic>
        <p:nvPicPr>
          <p:cNvPr id="457733" name="Picture 5" descr="C:\Documents and Settings\Administrator\Local Settings\Temporary Internet Files\Content.IE5\OZ9OXUP1\MM900356714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1799" y="3136896"/>
            <a:ext cx="952500" cy="952500"/>
          </a:xfrm>
          <a:prstGeom prst="rect">
            <a:avLst/>
          </a:prstGeom>
          <a:noFill/>
        </p:spPr>
      </p:pic>
      <p:pic>
        <p:nvPicPr>
          <p:cNvPr id="457734" name="Picture 6" descr="C:\Documents and Settings\Administrator\Local Settings\Temporary Internet Files\Content.IE5\FE6KIVMZ\MM900283874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3501" y="2552688"/>
            <a:ext cx="927947" cy="1350981"/>
          </a:xfrm>
          <a:prstGeom prst="rect">
            <a:avLst/>
          </a:prstGeom>
          <a:noFill/>
        </p:spPr>
      </p:pic>
      <p:pic>
        <p:nvPicPr>
          <p:cNvPr id="457735" name="Picture 7" descr="C:\Documents and Settings\Administrator\Local Settings\Temporary Internet Files\Content.IE5\49N66RGA\MM900283653[1]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69033" y="3063870"/>
            <a:ext cx="1342994" cy="120492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957213" y="544473"/>
            <a:ext cx="7631217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חודש לאחר מכן הצטרפו 3 בנות לכיתה</a:t>
            </a:r>
            <a:endParaRPr lang="he-IL" sz="2400" dirty="0"/>
          </a:p>
        </p:txBody>
      </p:sp>
      <p:pic>
        <p:nvPicPr>
          <p:cNvPr id="457736" name="Picture 8" descr="C:\Documents and Settings\Administrator\Local Settings\Temporary Internet Files\Content.IE5\FE6KIVMZ\MM900283655[1]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0818" y="1566837"/>
            <a:ext cx="971556" cy="1561429"/>
          </a:xfrm>
          <a:prstGeom prst="rect">
            <a:avLst/>
          </a:prstGeom>
          <a:noFill/>
        </p:spPr>
      </p:pic>
      <p:pic>
        <p:nvPicPr>
          <p:cNvPr id="457737" name="Picture 9" descr="C:\Documents and Settings\Administrator\Local Settings\Temporary Internet Files\Content.IE5\QBIU356Y\MM900283684[1]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81220" y="1785915"/>
            <a:ext cx="1295406" cy="1266619"/>
          </a:xfrm>
          <a:prstGeom prst="rect">
            <a:avLst/>
          </a:prstGeom>
          <a:noFill/>
        </p:spPr>
      </p:pic>
      <p:pic>
        <p:nvPicPr>
          <p:cNvPr id="457738" name="Picture 10" descr="C:\Documents and Settings\Administrator\Local Settings\Temporary Internet Files\Content.IE5\K7HW38IM\MM900283636[1]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5948" y="3063870"/>
            <a:ext cx="912404" cy="1547828"/>
          </a:xfrm>
          <a:prstGeom prst="rect">
            <a:avLst/>
          </a:prstGeom>
          <a:noFill/>
        </p:spPr>
      </p:pic>
      <p:pic>
        <p:nvPicPr>
          <p:cNvPr id="457739" name="Picture 11" descr="C:\Documents and Settings\Administrator\Local Settings\Temporary Internet Files\Content.IE5\OZ9OXUP1\MM900365302[1]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82863" y="3100383"/>
            <a:ext cx="1277955" cy="1277955"/>
          </a:xfrm>
          <a:prstGeom prst="rect">
            <a:avLst/>
          </a:prstGeom>
          <a:noFill/>
        </p:spPr>
      </p:pic>
      <p:pic>
        <p:nvPicPr>
          <p:cNvPr id="457740" name="Picture 12" descr="C:\Documents and Settings\Administrator\Local Settings\Temporary Internet Files\Content.IE5\WJK99NPD\MM900283884[1]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11161" y="2516175"/>
            <a:ext cx="1609553" cy="1314468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774648" y="4926032"/>
            <a:ext cx="7740756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המצב בכיתה כעת אינו שוויוני: מספר הבנים&lt; מספר הבנות. בכמה?</a:t>
            </a:r>
          </a:p>
          <a:p>
            <a:r>
              <a:rPr lang="he-IL" sz="2400" dirty="0" smtClean="0"/>
              <a:t>ב- 2. כלומר המצב עכשיו הוא -2 (לרעת הבנים)</a:t>
            </a:r>
            <a:endParaRPr lang="he-IL" sz="2400" dirty="0"/>
          </a:p>
        </p:txBody>
      </p:sp>
      <p:pic>
        <p:nvPicPr>
          <p:cNvPr id="458754" name="Picture 2" descr="C:\Documents and Settings\Administrator\Local Settings\Temporary Internet Files\Content.IE5\6K429DFQ\MM900283876[1].gif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111242" y="3611565"/>
            <a:ext cx="1178722" cy="1095378"/>
          </a:xfrm>
          <a:prstGeom prst="rect">
            <a:avLst/>
          </a:prstGeom>
          <a:noFill/>
        </p:spPr>
      </p:pic>
      <p:pic>
        <p:nvPicPr>
          <p:cNvPr id="458755" name="Picture 3" descr="C:\Documents and Settings\Administrator\Local Settings\Temporary Internet Files\Content.IE5\K2QGCML2\MM900283953[1].gif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66066" y="1165194"/>
            <a:ext cx="866775" cy="1038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57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8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500"/>
                                        <p:tgtEl>
                                          <p:spTgt spid="458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648" y="544473"/>
            <a:ext cx="7924800" cy="81283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he-IL" dirty="0" smtClean="0"/>
              <a:t>נחזור לנמשל את זה למצב הבא:</a:t>
            </a:r>
            <a:endParaRPr lang="he-IL" dirty="0"/>
          </a:p>
        </p:txBody>
      </p:sp>
      <p:pic>
        <p:nvPicPr>
          <p:cNvPr id="457730" name="Picture 2" descr="C:\Documents and Settings\Administrator\Local Settings\Temporary Internet Files\Content.IE5\QBIU356Y\MM900356718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8052" y="2516175"/>
            <a:ext cx="438155" cy="438155"/>
          </a:xfrm>
          <a:prstGeom prst="rect">
            <a:avLst/>
          </a:prstGeom>
          <a:noFill/>
        </p:spPr>
      </p:pic>
      <p:pic>
        <p:nvPicPr>
          <p:cNvPr id="457732" name="Picture 4" descr="C:\Documents and Settings\Administrator\Local Settings\Temporary Internet Files\Content.IE5\K7HW38IM\MM900356717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4565" y="4300536"/>
            <a:ext cx="401643" cy="401643"/>
          </a:xfrm>
          <a:prstGeom prst="rect">
            <a:avLst/>
          </a:prstGeom>
          <a:noFill/>
        </p:spPr>
      </p:pic>
      <p:pic>
        <p:nvPicPr>
          <p:cNvPr id="457733" name="Picture 5" descr="C:\Documents and Settings\Administrator\Local Settings\Temporary Internet Files\Content.IE5\OZ9OXUP1\MM900356714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4447" y="2735253"/>
            <a:ext cx="401643" cy="401643"/>
          </a:xfrm>
          <a:prstGeom prst="rect">
            <a:avLst/>
          </a:prstGeom>
          <a:noFill/>
        </p:spPr>
      </p:pic>
      <p:pic>
        <p:nvPicPr>
          <p:cNvPr id="457734" name="Picture 6" descr="C:\Documents and Settings\Administrator\Local Settings\Temporary Internet Files\Content.IE5\FE6KIVMZ\MM900283874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4900617" y="3392487"/>
            <a:ext cx="300956" cy="438156"/>
          </a:xfrm>
          <a:prstGeom prst="rect">
            <a:avLst/>
          </a:prstGeom>
          <a:noFill/>
        </p:spPr>
      </p:pic>
      <p:pic>
        <p:nvPicPr>
          <p:cNvPr id="457735" name="Picture 7" descr="C:\Documents and Settings\Administrator\Local Settings\Temporary Internet Files\Content.IE5\49N66RGA\MM900283653[1]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9057" y="3392487"/>
            <a:ext cx="730260" cy="65518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957213" y="1384272"/>
            <a:ext cx="7631217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הפרוטונים באטום אינם עוזבים את האטום. לפרוטונים יש מטען חשמלי חיובי ולאלקטרונים יש מטען חשמלי שלילי.</a:t>
            </a:r>
            <a:endParaRPr lang="he-IL" sz="2400" dirty="0"/>
          </a:p>
        </p:txBody>
      </p:sp>
      <p:pic>
        <p:nvPicPr>
          <p:cNvPr id="457736" name="Picture 8" descr="C:\Documents and Settings\Administrator\Local Settings\Temporary Internet Files\Content.IE5\FE6KIVMZ\MM900283655[1]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01941" y="3136896"/>
            <a:ext cx="539891" cy="867682"/>
          </a:xfrm>
          <a:prstGeom prst="rect">
            <a:avLst/>
          </a:prstGeom>
          <a:noFill/>
        </p:spPr>
      </p:pic>
      <p:pic>
        <p:nvPicPr>
          <p:cNvPr id="457737" name="Picture 9" descr="C:\Documents and Settings\Administrator\Local Settings\Temporary Internet Files\Content.IE5\QBIU356Y\MM900283684[1]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81220" y="3209922"/>
            <a:ext cx="735262" cy="718923"/>
          </a:xfrm>
          <a:prstGeom prst="rect">
            <a:avLst/>
          </a:prstGeom>
          <a:noFill/>
        </p:spPr>
      </p:pic>
      <p:pic>
        <p:nvPicPr>
          <p:cNvPr id="457738" name="Picture 10" descr="C:\Documents and Settings\Administrator\Local Settings\Temporary Internet Files\Content.IE5\K7HW38IM\MM900283636[1]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21019" y="3648078"/>
            <a:ext cx="401643" cy="681359"/>
          </a:xfrm>
          <a:prstGeom prst="rect">
            <a:avLst/>
          </a:prstGeom>
          <a:noFill/>
        </p:spPr>
      </p:pic>
      <p:pic>
        <p:nvPicPr>
          <p:cNvPr id="457739" name="Picture 11" descr="C:\Documents and Settings\Administrator\Local Settings\Temporary Internet Files\Content.IE5\OZ9OXUP1\MM900365302[1]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36811" y="3757617"/>
            <a:ext cx="839798" cy="839798"/>
          </a:xfrm>
          <a:prstGeom prst="rect">
            <a:avLst/>
          </a:prstGeom>
          <a:noFill/>
        </p:spPr>
      </p:pic>
      <p:pic>
        <p:nvPicPr>
          <p:cNvPr id="457740" name="Picture 12" descr="C:\Documents and Settings\Administrator\Local Settings\Temporary Internet Files\Content.IE5\WJK99NPD\MM900283884[1]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52604" y="3684591"/>
            <a:ext cx="924748" cy="75521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774648" y="4926032"/>
            <a:ext cx="7740756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יש כעת 5 מטענים חיוביים (פרוטונים) וחמישה מטענים שליליים (אלקטרונים). </a:t>
            </a:r>
            <a:r>
              <a:rPr lang="he-IL" sz="2400" dirty="0" smtClean="0">
                <a:solidFill>
                  <a:srgbClr val="FF0000"/>
                </a:solidFill>
              </a:rPr>
              <a:t>המצב </a:t>
            </a:r>
            <a:r>
              <a:rPr lang="he-IL" sz="2400" dirty="0" err="1" smtClean="0">
                <a:solidFill>
                  <a:srgbClr val="FF0000"/>
                </a:solidFill>
              </a:rPr>
              <a:t>נייטרלי</a:t>
            </a:r>
            <a:r>
              <a:rPr lang="he-IL" sz="2400" dirty="0" smtClean="0">
                <a:solidFill>
                  <a:srgbClr val="FF0000"/>
                </a:solidFill>
              </a:rPr>
              <a:t>.</a:t>
            </a:r>
            <a:endParaRPr lang="he-IL" sz="2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1622" y="3355974"/>
            <a:ext cx="3286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-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54565" y="4086234"/>
            <a:ext cx="3286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-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54565" y="2370123"/>
            <a:ext cx="3286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-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27591" y="3282948"/>
            <a:ext cx="3286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-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50960" y="2662227"/>
            <a:ext cx="3286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-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99719" y="3143800"/>
            <a:ext cx="46683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+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43128" y="3143800"/>
            <a:ext cx="46683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+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03981" y="3620878"/>
            <a:ext cx="46683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+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41302" y="3839539"/>
            <a:ext cx="46683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+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58745" y="3680512"/>
            <a:ext cx="46683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+</a:t>
            </a:r>
            <a:endParaRPr lang="he-IL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648" y="544473"/>
            <a:ext cx="7924800" cy="81283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he-IL" dirty="0" smtClean="0"/>
              <a:t>נחזור לנמשל את זה למצב הבא:</a:t>
            </a:r>
            <a:endParaRPr lang="he-IL" dirty="0"/>
          </a:p>
        </p:txBody>
      </p:sp>
      <p:pic>
        <p:nvPicPr>
          <p:cNvPr id="457730" name="Picture 2" descr="C:\Documents and Settings\Administrator\Local Settings\Temporary Internet Files\Content.IE5\QBIU356Y\MM900356718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43383" y="2443149"/>
            <a:ext cx="438155" cy="438155"/>
          </a:xfrm>
          <a:prstGeom prst="rect">
            <a:avLst/>
          </a:prstGeom>
          <a:noFill/>
        </p:spPr>
      </p:pic>
      <p:pic>
        <p:nvPicPr>
          <p:cNvPr id="457732" name="Picture 4" descr="C:\Documents and Settings\Administrator\Local Settings\Temporary Internet Files\Content.IE5\K7HW38IM\MM900356717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4565" y="4300536"/>
            <a:ext cx="401643" cy="401643"/>
          </a:xfrm>
          <a:prstGeom prst="rect">
            <a:avLst/>
          </a:prstGeom>
          <a:noFill/>
        </p:spPr>
      </p:pic>
      <p:pic>
        <p:nvPicPr>
          <p:cNvPr id="457733" name="Picture 5" descr="C:\Documents and Settings\Administrator\Local Settings\Temporary Internet Files\Content.IE5\OZ9OXUP1\MM900356714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4447" y="2735253"/>
            <a:ext cx="401643" cy="401643"/>
          </a:xfrm>
          <a:prstGeom prst="rect">
            <a:avLst/>
          </a:prstGeom>
          <a:noFill/>
        </p:spPr>
      </p:pic>
      <p:pic>
        <p:nvPicPr>
          <p:cNvPr id="457734" name="Picture 6" descr="C:\Documents and Settings\Administrator\Local Settings\Temporary Internet Files\Content.IE5\FE6KIVMZ\MM900283874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4900617" y="3392487"/>
            <a:ext cx="300956" cy="438156"/>
          </a:xfrm>
          <a:prstGeom prst="rect">
            <a:avLst/>
          </a:prstGeom>
          <a:noFill/>
        </p:spPr>
      </p:pic>
      <p:pic>
        <p:nvPicPr>
          <p:cNvPr id="457735" name="Picture 7" descr="C:\Documents and Settings\Administrator\Local Settings\Temporary Internet Files\Content.IE5\49N66RGA\MM900283653[1]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9057" y="3392487"/>
            <a:ext cx="730260" cy="65518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957213" y="1384272"/>
            <a:ext cx="7631217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מה יקרה אם נוציא אלקטרון אחד?</a:t>
            </a:r>
            <a:endParaRPr lang="he-IL" sz="2400" dirty="0"/>
          </a:p>
        </p:txBody>
      </p:sp>
      <p:pic>
        <p:nvPicPr>
          <p:cNvPr id="457736" name="Picture 8" descr="C:\Documents and Settings\Administrator\Local Settings\Temporary Internet Files\Content.IE5\FE6KIVMZ\MM900283655[1]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01941" y="3136896"/>
            <a:ext cx="539891" cy="867682"/>
          </a:xfrm>
          <a:prstGeom prst="rect">
            <a:avLst/>
          </a:prstGeom>
          <a:noFill/>
        </p:spPr>
      </p:pic>
      <p:pic>
        <p:nvPicPr>
          <p:cNvPr id="457737" name="Picture 9" descr="C:\Documents and Settings\Administrator\Local Settings\Temporary Internet Files\Content.IE5\QBIU356Y\MM900283684[1]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81220" y="3209922"/>
            <a:ext cx="735262" cy="718923"/>
          </a:xfrm>
          <a:prstGeom prst="rect">
            <a:avLst/>
          </a:prstGeom>
          <a:noFill/>
        </p:spPr>
      </p:pic>
      <p:pic>
        <p:nvPicPr>
          <p:cNvPr id="457738" name="Picture 10" descr="C:\Documents and Settings\Administrator\Local Settings\Temporary Internet Files\Content.IE5\K7HW38IM\MM900283636[1]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21019" y="3648078"/>
            <a:ext cx="401643" cy="681359"/>
          </a:xfrm>
          <a:prstGeom prst="rect">
            <a:avLst/>
          </a:prstGeom>
          <a:noFill/>
        </p:spPr>
      </p:pic>
      <p:pic>
        <p:nvPicPr>
          <p:cNvPr id="457739" name="Picture 11" descr="C:\Documents and Settings\Administrator\Local Settings\Temporary Internet Files\Content.IE5\OZ9OXUP1\MM900365302[1]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36811" y="3757617"/>
            <a:ext cx="839798" cy="839798"/>
          </a:xfrm>
          <a:prstGeom prst="rect">
            <a:avLst/>
          </a:prstGeom>
          <a:noFill/>
        </p:spPr>
      </p:pic>
      <p:pic>
        <p:nvPicPr>
          <p:cNvPr id="457740" name="Picture 12" descr="C:\Documents and Settings\Administrator\Local Settings\Temporary Internet Files\Content.IE5\WJK99NPD\MM900283884[1]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52604" y="3684591"/>
            <a:ext cx="924748" cy="75521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519057" y="4926033"/>
            <a:ext cx="7740756" cy="156966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יש כעת 5 מטענים חיוביים (פרוטונים</a:t>
            </a:r>
            <a:r>
              <a:rPr lang="he-IL" sz="2400" dirty="0" smtClean="0">
                <a:solidFill>
                  <a:srgbClr val="FF0000"/>
                </a:solidFill>
              </a:rPr>
              <a:t>) וארבעה </a:t>
            </a:r>
            <a:r>
              <a:rPr lang="he-IL" sz="2400" dirty="0" smtClean="0"/>
              <a:t>מטענים שליליים (אלקטרונים). </a:t>
            </a:r>
            <a:r>
              <a:rPr lang="he-IL" sz="2400" dirty="0" smtClean="0">
                <a:solidFill>
                  <a:srgbClr val="FF0000"/>
                </a:solidFill>
              </a:rPr>
              <a:t>המצב כבר אינו </a:t>
            </a:r>
            <a:r>
              <a:rPr lang="he-IL" sz="2400" dirty="0" err="1" smtClean="0">
                <a:solidFill>
                  <a:srgbClr val="FF0000"/>
                </a:solidFill>
              </a:rPr>
              <a:t>נייטרלי</a:t>
            </a:r>
            <a:r>
              <a:rPr lang="he-IL" sz="2400" dirty="0" smtClean="0">
                <a:solidFill>
                  <a:srgbClr val="FF0000"/>
                </a:solidFill>
              </a:rPr>
              <a:t>. יש יותר מטען חיובי מאשר מטען שלילי. בכמה? ב 1:</a:t>
            </a:r>
          </a:p>
          <a:p>
            <a:r>
              <a:rPr lang="he-IL" sz="2400" dirty="0" smtClean="0">
                <a:solidFill>
                  <a:srgbClr val="FF0000"/>
                </a:solidFill>
              </a:rPr>
              <a:t>נסמן זאת: +1</a:t>
            </a:r>
            <a:endParaRPr lang="he-IL" sz="2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1622" y="3355974"/>
            <a:ext cx="3286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-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54565" y="4086234"/>
            <a:ext cx="3286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-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79896" y="2297097"/>
            <a:ext cx="3286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-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27591" y="3282948"/>
            <a:ext cx="3286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-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50960" y="2662227"/>
            <a:ext cx="3286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-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99719" y="3143800"/>
            <a:ext cx="46683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+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43128" y="3143800"/>
            <a:ext cx="46683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+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03981" y="3620878"/>
            <a:ext cx="46683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+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41302" y="3839539"/>
            <a:ext cx="46683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+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58745" y="3680512"/>
            <a:ext cx="46683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+</a:t>
            </a:r>
            <a:endParaRPr lang="he-IL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57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57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1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648" y="544473"/>
            <a:ext cx="7924800" cy="81283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he-IL" dirty="0" smtClean="0"/>
              <a:t>נחזור לנמשל את זה למצב הבא:</a:t>
            </a:r>
            <a:endParaRPr lang="he-IL" dirty="0"/>
          </a:p>
        </p:txBody>
      </p:sp>
      <p:pic>
        <p:nvPicPr>
          <p:cNvPr id="457730" name="Picture 2" descr="C:\Documents and Settings\Administrator\Local Settings\Temporary Internet Files\Content.IE5\QBIU356Y\MM900356718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8052" y="2516175"/>
            <a:ext cx="438155" cy="438155"/>
          </a:xfrm>
          <a:prstGeom prst="rect">
            <a:avLst/>
          </a:prstGeom>
          <a:noFill/>
        </p:spPr>
      </p:pic>
      <p:pic>
        <p:nvPicPr>
          <p:cNvPr id="457732" name="Picture 4" descr="C:\Documents and Settings\Administrator\Local Settings\Temporary Internet Files\Content.IE5\K7HW38IM\MM900356717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4565" y="4300536"/>
            <a:ext cx="401643" cy="401643"/>
          </a:xfrm>
          <a:prstGeom prst="rect">
            <a:avLst/>
          </a:prstGeom>
          <a:noFill/>
        </p:spPr>
      </p:pic>
      <p:pic>
        <p:nvPicPr>
          <p:cNvPr id="457733" name="Picture 5" descr="C:\Documents and Settings\Administrator\Local Settings\Temporary Internet Files\Content.IE5\OZ9OXUP1\MM900356714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4447" y="2735253"/>
            <a:ext cx="401643" cy="401643"/>
          </a:xfrm>
          <a:prstGeom prst="rect">
            <a:avLst/>
          </a:prstGeom>
          <a:noFill/>
        </p:spPr>
      </p:pic>
      <p:pic>
        <p:nvPicPr>
          <p:cNvPr id="457734" name="Picture 6" descr="C:\Documents and Settings\Administrator\Local Settings\Temporary Internet Files\Content.IE5\FE6KIVMZ\MM900283874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4900617" y="3392487"/>
            <a:ext cx="300956" cy="438156"/>
          </a:xfrm>
          <a:prstGeom prst="rect">
            <a:avLst/>
          </a:prstGeom>
          <a:noFill/>
        </p:spPr>
      </p:pic>
      <p:pic>
        <p:nvPicPr>
          <p:cNvPr id="457735" name="Picture 7" descr="C:\Documents and Settings\Administrator\Local Settings\Temporary Internet Files\Content.IE5\49N66RGA\MM900283653[1]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9057" y="3392487"/>
            <a:ext cx="730260" cy="65518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957213" y="1384272"/>
            <a:ext cx="7631217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נחזור לאטום </a:t>
            </a:r>
            <a:r>
              <a:rPr lang="he-IL" sz="2400" dirty="0" err="1" smtClean="0"/>
              <a:t>הנייטרלי</a:t>
            </a:r>
            <a:r>
              <a:rPr lang="he-IL" sz="2400" dirty="0" smtClean="0"/>
              <a:t>.  מה יקרה אם יתווספו לאטום זה שני אלקטרונים?</a:t>
            </a:r>
            <a:endParaRPr lang="he-IL" sz="2400" dirty="0"/>
          </a:p>
        </p:txBody>
      </p:sp>
      <p:pic>
        <p:nvPicPr>
          <p:cNvPr id="457736" name="Picture 8" descr="C:\Documents and Settings\Administrator\Local Settings\Temporary Internet Files\Content.IE5\FE6KIVMZ\MM900283655[1]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01941" y="3136896"/>
            <a:ext cx="539891" cy="867682"/>
          </a:xfrm>
          <a:prstGeom prst="rect">
            <a:avLst/>
          </a:prstGeom>
          <a:noFill/>
        </p:spPr>
      </p:pic>
      <p:pic>
        <p:nvPicPr>
          <p:cNvPr id="457737" name="Picture 9" descr="C:\Documents and Settings\Administrator\Local Settings\Temporary Internet Files\Content.IE5\QBIU356Y\MM900283684[1]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81220" y="3209922"/>
            <a:ext cx="735262" cy="718923"/>
          </a:xfrm>
          <a:prstGeom prst="rect">
            <a:avLst/>
          </a:prstGeom>
          <a:noFill/>
        </p:spPr>
      </p:pic>
      <p:pic>
        <p:nvPicPr>
          <p:cNvPr id="457738" name="Picture 10" descr="C:\Documents and Settings\Administrator\Local Settings\Temporary Internet Files\Content.IE5\K7HW38IM\MM900283636[1]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21019" y="3648078"/>
            <a:ext cx="401643" cy="681359"/>
          </a:xfrm>
          <a:prstGeom prst="rect">
            <a:avLst/>
          </a:prstGeom>
          <a:noFill/>
        </p:spPr>
      </p:pic>
      <p:pic>
        <p:nvPicPr>
          <p:cNvPr id="457739" name="Picture 11" descr="C:\Documents and Settings\Administrator\Local Settings\Temporary Internet Files\Content.IE5\OZ9OXUP1\MM900365302[1]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36811" y="3757617"/>
            <a:ext cx="839798" cy="839798"/>
          </a:xfrm>
          <a:prstGeom prst="rect">
            <a:avLst/>
          </a:prstGeom>
          <a:noFill/>
        </p:spPr>
      </p:pic>
      <p:pic>
        <p:nvPicPr>
          <p:cNvPr id="457740" name="Picture 12" descr="C:\Documents and Settings\Administrator\Local Settings\Temporary Internet Files\Content.IE5\WJK99NPD\MM900283884[1]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52604" y="3684591"/>
            <a:ext cx="924748" cy="75521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884187" y="5108598"/>
            <a:ext cx="7740756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יש כעת 5 מטענים חיוביים (פרוטונים) </a:t>
            </a:r>
            <a:r>
              <a:rPr lang="he-IL" sz="2400" dirty="0" smtClean="0">
                <a:solidFill>
                  <a:srgbClr val="FF0000"/>
                </a:solidFill>
              </a:rPr>
              <a:t>ושבעה</a:t>
            </a:r>
            <a:r>
              <a:rPr lang="he-IL" sz="2400" dirty="0" smtClean="0"/>
              <a:t> מטענים שליליים (אלקטרונים). </a:t>
            </a:r>
            <a:r>
              <a:rPr lang="he-IL" sz="2400" dirty="0" smtClean="0">
                <a:solidFill>
                  <a:srgbClr val="FF0000"/>
                </a:solidFill>
              </a:rPr>
              <a:t>כלומר יש יותר מטען שלילי מאשר מטען חיובי. בכמה? ב-2. נסמן זאת:  -2</a:t>
            </a:r>
            <a:endParaRPr lang="he-IL" sz="2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1622" y="3355974"/>
            <a:ext cx="3286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-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54565" y="4086234"/>
            <a:ext cx="3286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-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54565" y="2370123"/>
            <a:ext cx="3286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-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27591" y="3282948"/>
            <a:ext cx="3286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-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50960" y="2662227"/>
            <a:ext cx="3286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-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99719" y="3143800"/>
            <a:ext cx="46683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+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43128" y="3143800"/>
            <a:ext cx="46683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+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03981" y="3620878"/>
            <a:ext cx="46683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+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41302" y="3839539"/>
            <a:ext cx="46683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+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58745" y="3680512"/>
            <a:ext cx="46683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+</a:t>
            </a:r>
            <a:endParaRPr lang="he-IL" sz="4400" dirty="0">
              <a:solidFill>
                <a:srgbClr val="FF0000"/>
              </a:solidFill>
            </a:endParaRPr>
          </a:p>
        </p:txBody>
      </p:sp>
      <p:pic>
        <p:nvPicPr>
          <p:cNvPr id="459778" name="Picture 2" descr="C:\Documents and Settings\Administrator\Local Settings\Temporary Internet Files\Content.IE5\6K429DFQ\MM900283876[1].gif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659175" y="2443149"/>
            <a:ext cx="544514" cy="506013"/>
          </a:xfrm>
          <a:prstGeom prst="rect">
            <a:avLst/>
          </a:prstGeom>
          <a:noFill/>
        </p:spPr>
      </p:pic>
      <p:pic>
        <p:nvPicPr>
          <p:cNvPr id="459779" name="Picture 3" descr="C:\Documents and Settings\Administrator\Local Settings\Temporary Internet Files\Content.IE5\K2QGCML2\MM900283953[1].gif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66753" y="4487877"/>
            <a:ext cx="561942" cy="673095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3701018" y="2350244"/>
            <a:ext cx="3286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-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36114" y="4377826"/>
            <a:ext cx="3286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FF0000"/>
                </a:solidFill>
              </a:rPr>
              <a:t>-</a:t>
            </a:r>
            <a:endParaRPr lang="he-IL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59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9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9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9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AutoShape 2"/>
          <p:cNvSpPr>
            <a:spLocks noGrp="1" noChangeArrowheads="1"/>
          </p:cNvSpPr>
          <p:nvPr>
            <p:ph type="title"/>
          </p:nvPr>
        </p:nvSpPr>
        <p:spPr>
          <a:xfrm>
            <a:off x="2916238" y="476250"/>
            <a:ext cx="3887787" cy="666750"/>
          </a:xfrm>
          <a:solidFill>
            <a:srgbClr val="FF0000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מה בין יון ואטום? 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15749" name="Text Box 5"/>
          <p:cNvSpPr txBox="1">
            <a:spLocks noChangeArrowheads="1"/>
          </p:cNvSpPr>
          <p:nvPr/>
        </p:nvSpPr>
        <p:spPr bwMode="auto">
          <a:xfrm>
            <a:off x="2411413" y="1376363"/>
            <a:ext cx="4752975" cy="1584325"/>
          </a:xfrm>
          <a:prstGeom prst="rect">
            <a:avLst/>
          </a:prstGeom>
          <a:gradFill rotWithShape="1">
            <a:gsLst>
              <a:gs pos="0">
                <a:srgbClr val="B2B2B2">
                  <a:alpha val="70000"/>
                </a:srgbClr>
              </a:gs>
              <a:gs pos="50000">
                <a:schemeClr val="bg1"/>
              </a:gs>
              <a:gs pos="100000">
                <a:srgbClr val="B2B2B2">
                  <a:alpha val="70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spcBef>
                <a:spcPct val="50000"/>
              </a:spcBef>
            </a:pPr>
            <a:r>
              <a:rPr lang="he-IL" u="sng">
                <a:solidFill>
                  <a:srgbClr val="FF0000"/>
                </a:solidFill>
              </a:rPr>
              <a:t>אטום נייטרלי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he-IL"/>
              <a:t>מספר הפרוטונים שווה למספר האלקטרונים</a:t>
            </a:r>
            <a:endParaRPr lang="en-US" u="sng"/>
          </a:p>
        </p:txBody>
      </p:sp>
      <p:sp>
        <p:nvSpPr>
          <p:cNvPr id="415751" name="Text Box 7"/>
          <p:cNvSpPr txBox="1">
            <a:spLocks noChangeArrowheads="1"/>
          </p:cNvSpPr>
          <p:nvPr/>
        </p:nvSpPr>
        <p:spPr bwMode="auto">
          <a:xfrm>
            <a:off x="4895850" y="3716338"/>
            <a:ext cx="4033838" cy="2064284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B2B2B2">
                  <a:alpha val="60001"/>
                </a:srgbClr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u="sng" dirty="0">
                <a:solidFill>
                  <a:srgbClr val="FF0000"/>
                </a:solidFill>
              </a:rPr>
              <a:t>יון חיובי –</a:t>
            </a:r>
            <a:r>
              <a:rPr lang="he-IL" u="sng" dirty="0" err="1">
                <a:solidFill>
                  <a:srgbClr val="FF0000"/>
                </a:solidFill>
              </a:rPr>
              <a:t> </a:t>
            </a:r>
            <a:r>
              <a:rPr lang="he-IL" dirty="0" err="1"/>
              <a:t>אטום</a:t>
            </a:r>
            <a:r>
              <a:rPr lang="he-IL" dirty="0"/>
              <a:t> שאיבד אלקטרונים ויש לו יותר    פרוטונים </a:t>
            </a:r>
            <a:r>
              <a:rPr lang="he-IL" dirty="0" smtClean="0"/>
              <a:t>(</a:t>
            </a:r>
            <a:r>
              <a:rPr lang="he-IL" dirty="0" smtClean="0">
                <a:solidFill>
                  <a:srgbClr val="FF0000"/>
                </a:solidFill>
              </a:rPr>
              <a:t>+</a:t>
            </a:r>
            <a:r>
              <a:rPr lang="he-IL" dirty="0" smtClean="0"/>
              <a:t>) מאשר אלקטרונים </a:t>
            </a:r>
            <a:r>
              <a:rPr lang="he-IL" dirty="0" smtClean="0"/>
              <a:t>(</a:t>
            </a:r>
            <a:r>
              <a:rPr lang="he-IL" dirty="0" smtClean="0">
                <a:solidFill>
                  <a:srgbClr val="FF0000"/>
                </a:solidFill>
              </a:rPr>
              <a:t>-</a:t>
            </a:r>
            <a:r>
              <a:rPr lang="he-IL" dirty="0" smtClean="0"/>
              <a:t>) </a:t>
            </a:r>
            <a:r>
              <a:rPr lang="he-IL" dirty="0" smtClean="0"/>
              <a:t>.</a:t>
            </a:r>
            <a:endParaRPr lang="en-US" dirty="0"/>
          </a:p>
        </p:txBody>
      </p:sp>
      <p:sp>
        <p:nvSpPr>
          <p:cNvPr id="415753" name="Text Box 9"/>
          <p:cNvSpPr txBox="1">
            <a:spLocks noChangeArrowheads="1"/>
          </p:cNvSpPr>
          <p:nvPr/>
        </p:nvSpPr>
        <p:spPr bwMode="auto">
          <a:xfrm>
            <a:off x="107950" y="3716338"/>
            <a:ext cx="4608513" cy="2064284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B2B2B2">
                  <a:alpha val="60001"/>
                </a:srgbClr>
              </a:gs>
              <a:gs pos="100000">
                <a:schemeClr val="bg1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u="sng" dirty="0">
                <a:solidFill>
                  <a:srgbClr val="FF0000"/>
                </a:solidFill>
              </a:rPr>
              <a:t>יון שלילי –</a:t>
            </a:r>
            <a:r>
              <a:rPr lang="he-IL" dirty="0" err="1"/>
              <a:t> אטום</a:t>
            </a:r>
            <a:r>
              <a:rPr lang="he-IL" dirty="0"/>
              <a:t> שקיבל אלקטרונים ויש לו יותר אלקטרונים (</a:t>
            </a:r>
            <a:r>
              <a:rPr lang="he-IL" dirty="0">
                <a:solidFill>
                  <a:srgbClr val="FF0000"/>
                </a:solidFill>
              </a:rPr>
              <a:t>-</a:t>
            </a:r>
            <a:r>
              <a:rPr lang="he-IL" dirty="0"/>
              <a:t>) </a:t>
            </a:r>
            <a:r>
              <a:rPr lang="he-IL" dirty="0" smtClean="0"/>
              <a:t>מפרוטונים </a:t>
            </a:r>
            <a:r>
              <a:rPr lang="he-IL" dirty="0" smtClean="0"/>
              <a:t>(</a:t>
            </a:r>
            <a:r>
              <a:rPr lang="he-IL" dirty="0" smtClean="0">
                <a:solidFill>
                  <a:srgbClr val="FF0000"/>
                </a:solidFill>
              </a:rPr>
              <a:t>+</a:t>
            </a:r>
            <a:r>
              <a:rPr lang="he-IL" dirty="0" smtClean="0"/>
              <a:t>)</a:t>
            </a:r>
            <a:r>
              <a:rPr lang="he-IL" dirty="0" smtClean="0"/>
              <a:t>.</a:t>
            </a:r>
            <a:endParaRPr lang="en-US" dirty="0"/>
          </a:p>
        </p:txBody>
      </p:sp>
      <p:sp>
        <p:nvSpPr>
          <p:cNvPr id="415754" name="Line 10"/>
          <p:cNvSpPr>
            <a:spLocks noChangeShapeType="1"/>
          </p:cNvSpPr>
          <p:nvPr/>
        </p:nvSpPr>
        <p:spPr bwMode="auto">
          <a:xfrm>
            <a:off x="5256213" y="2960688"/>
            <a:ext cx="0" cy="6826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endParaRPr lang="he-IL"/>
          </a:p>
        </p:txBody>
      </p:sp>
      <p:sp>
        <p:nvSpPr>
          <p:cNvPr id="415755" name="Line 11"/>
          <p:cNvSpPr>
            <a:spLocks noChangeShapeType="1"/>
          </p:cNvSpPr>
          <p:nvPr/>
        </p:nvSpPr>
        <p:spPr bwMode="auto">
          <a:xfrm flipH="1">
            <a:off x="3959225" y="2960688"/>
            <a:ext cx="0" cy="6826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יון,5 Answers,E,120,2,18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AutoShape 2"/>
          <p:cNvSpPr>
            <a:spLocks noGrp="1" noChangeArrowheads="1"/>
          </p:cNvSpPr>
          <p:nvPr>
            <p:ph type="title"/>
          </p:nvPr>
        </p:nvSpPr>
        <p:spPr>
          <a:xfrm>
            <a:off x="3419475" y="429050"/>
            <a:ext cx="2465388" cy="14886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ענו: מהו </a:t>
            </a:r>
            <a:r>
              <a:rPr lang="he-IL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יון?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775" y="2133600"/>
            <a:ext cx="8281988" cy="3924300"/>
          </a:xfrm>
        </p:spPr>
        <p:txBody>
          <a:bodyPr/>
          <a:lstStyle/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 dirty="0"/>
              <a:t>אטום טעון במטען חשמלי.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 dirty="0"/>
              <a:t>אטום ש"איבד" אלקטרונים.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 dirty="0"/>
              <a:t>אטום ש"קיבל" אלקטרונים.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 dirty="0"/>
              <a:t>אטום </a:t>
            </a:r>
            <a:r>
              <a:rPr lang="he-IL" sz="3600" b="1" dirty="0" err="1"/>
              <a:t>נייטרלי</a:t>
            </a:r>
            <a:r>
              <a:rPr lang="he-IL" sz="3600" b="1" dirty="0"/>
              <a:t> שאיננו טעון במטען חשמלי.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 dirty="0"/>
              <a:t>תשובות א', ב' ו-ג' נכונות.</a:t>
            </a:r>
            <a:endParaRPr lang="en-US" sz="3600" b="1" dirty="0"/>
          </a:p>
        </p:txBody>
      </p:sp>
      <p:sp>
        <p:nvSpPr>
          <p:cNvPr id="416772" name="Text Box 4"/>
          <p:cNvSpPr txBox="1">
            <a:spLocks noChangeArrowheads="1"/>
          </p:cNvSpPr>
          <p:nvPr/>
        </p:nvSpPr>
        <p:spPr bwMode="auto">
          <a:xfrm>
            <a:off x="7127875" y="260350"/>
            <a:ext cx="1692275" cy="52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800" dirty="0"/>
              <a:t>שאלה </a:t>
            </a:r>
            <a:r>
              <a:rPr lang="he-IL" sz="2800" dirty="0" smtClean="0"/>
              <a:t>3</a:t>
            </a:r>
            <a:endParaRPr lang="en-US" sz="2800" dirty="0"/>
          </a:p>
        </p:txBody>
      </p:sp>
      <p:sp>
        <p:nvSpPr>
          <p:cNvPr id="416773" name="Text Box 5"/>
          <p:cNvSpPr txBox="1">
            <a:spLocks noChangeArrowheads="1"/>
          </p:cNvSpPr>
          <p:nvPr/>
        </p:nvSpPr>
        <p:spPr bwMode="auto">
          <a:xfrm>
            <a:off x="358775" y="296863"/>
            <a:ext cx="162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/>
              <a:t>מהו יון?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AutoShape 2"/>
          <p:cNvSpPr>
            <a:spLocks noGrp="1" noChangeArrowheads="1"/>
          </p:cNvSpPr>
          <p:nvPr>
            <p:ph type="title"/>
          </p:nvPr>
        </p:nvSpPr>
        <p:spPr>
          <a:xfrm>
            <a:off x="3203575" y="260350"/>
            <a:ext cx="3348038" cy="6667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שפת הכימיה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8813" y="1089025"/>
            <a:ext cx="7908925" cy="1223963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he-IL" sz="3200" b="1"/>
              <a:t>אטום, ש"</a:t>
            </a:r>
            <a:r>
              <a:rPr lang="he-IL" sz="3200" b="1" u="sng"/>
              <a:t>מסר"</a:t>
            </a:r>
            <a:r>
              <a:rPr lang="he-IL" sz="3200" b="1"/>
              <a:t> </a:t>
            </a:r>
            <a:r>
              <a:rPr lang="he-IL" sz="3200" b="1">
                <a:solidFill>
                  <a:srgbClr val="FF0000"/>
                </a:solidFill>
              </a:rPr>
              <a:t>אלקטרון</a:t>
            </a:r>
            <a:r>
              <a:rPr lang="he-IL" sz="3200" b="1"/>
              <a:t> אחד, נשאר עם </a:t>
            </a:r>
            <a:r>
              <a:rPr lang="he-IL" sz="3200" b="1">
                <a:solidFill>
                  <a:srgbClr val="FF0000"/>
                </a:solidFill>
              </a:rPr>
              <a:t>פרוטון</a:t>
            </a:r>
            <a:r>
              <a:rPr lang="he-IL" sz="3200" b="1"/>
              <a:t> אחד </a:t>
            </a:r>
            <a:r>
              <a:rPr lang="he-IL" sz="3200" b="1" u="sng"/>
              <a:t>יותר</a:t>
            </a:r>
            <a:r>
              <a:rPr lang="he-IL" sz="3200" b="1"/>
              <a:t> ממספר האלקטרונים. </a:t>
            </a:r>
          </a:p>
        </p:txBody>
      </p:sp>
      <p:sp>
        <p:nvSpPr>
          <p:cNvPr id="453636" name="Rectangle 4"/>
          <p:cNvSpPr>
            <a:spLocks noChangeArrowheads="1"/>
          </p:cNvSpPr>
          <p:nvPr/>
        </p:nvSpPr>
        <p:spPr bwMode="auto">
          <a:xfrm>
            <a:off x="576263" y="2379663"/>
            <a:ext cx="806450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1250950" indent="-1250950"/>
            <a:r>
              <a:rPr lang="he-IL" u="sng">
                <a:solidFill>
                  <a:srgbClr val="FF0000"/>
                </a:solidFill>
              </a:rPr>
              <a:t>דוגמא</a:t>
            </a:r>
            <a:r>
              <a:rPr lang="he-IL"/>
              <a:t>: לאטום נחושת מספר אטומי 29.</a:t>
            </a:r>
            <a:r>
              <a:rPr lang="en-US"/>
              <a:t/>
            </a:r>
            <a:br>
              <a:rPr lang="en-US"/>
            </a:br>
            <a:r>
              <a:rPr lang="he-IL"/>
              <a:t>באטום הניטרלי 29 פרוטונים ו-29 אלקטרונים.</a:t>
            </a:r>
          </a:p>
        </p:txBody>
      </p:sp>
      <p:sp>
        <p:nvSpPr>
          <p:cNvPr id="453637" name="Rectangle 5"/>
          <p:cNvSpPr>
            <a:spLocks noChangeArrowheads="1"/>
          </p:cNvSpPr>
          <p:nvPr/>
        </p:nvSpPr>
        <p:spPr bwMode="auto">
          <a:xfrm>
            <a:off x="503238" y="4041775"/>
            <a:ext cx="7669212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r>
              <a:rPr lang="he-IL"/>
              <a:t>אם מאטום הנחושת </a:t>
            </a:r>
            <a:r>
              <a:rPr lang="he-IL" u="sng"/>
              <a:t>ניתק</a:t>
            </a:r>
            <a:r>
              <a:rPr lang="he-IL"/>
              <a:t> אלקטרון, נשארים לו </a:t>
            </a:r>
            <a:r>
              <a:rPr lang="he-IL">
                <a:solidFill>
                  <a:srgbClr val="FF0000"/>
                </a:solidFill>
              </a:rPr>
              <a:t>29</a:t>
            </a:r>
            <a:r>
              <a:rPr lang="he-IL"/>
              <a:t> פרוטונים ורק </a:t>
            </a:r>
            <a:r>
              <a:rPr lang="he-IL">
                <a:solidFill>
                  <a:srgbClr val="FF0000"/>
                </a:solidFill>
              </a:rPr>
              <a:t>28</a:t>
            </a:r>
            <a:r>
              <a:rPr lang="he-IL"/>
              <a:t> אלקטרונים.</a:t>
            </a:r>
          </a:p>
          <a:p>
            <a:endParaRPr lang="he-IL" sz="1400"/>
          </a:p>
          <a:p>
            <a:r>
              <a:rPr lang="he-IL" u="sng"/>
              <a:t>האטום טעון במטען חיובי "עודף" של </a:t>
            </a:r>
            <a:r>
              <a:rPr lang="he-IL" u="sng">
                <a:solidFill>
                  <a:srgbClr val="FF0000"/>
                </a:solidFill>
              </a:rPr>
              <a:t>1+.</a:t>
            </a:r>
            <a:endParaRPr lang="en-US" u="sng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3726" y="1566837"/>
            <a:ext cx="7693025" cy="547695"/>
          </a:xfrm>
        </p:spPr>
        <p:txBody>
          <a:bodyPr/>
          <a:lstStyle/>
          <a:p>
            <a:r>
              <a:rPr lang="he-IL" b="1" dirty="0" smtClean="0"/>
              <a:t>אנו נסמן ליד שם היסוד את המטען העודף שלו כך:</a:t>
            </a:r>
          </a:p>
          <a:p>
            <a:endParaRPr lang="he-IL" b="1" dirty="0"/>
          </a:p>
          <a:p>
            <a:endParaRPr lang="he-IL" b="1" dirty="0"/>
          </a:p>
        </p:txBody>
      </p:sp>
      <p:sp>
        <p:nvSpPr>
          <p:cNvPr id="4" name="AutoShape 2"/>
          <p:cNvSpPr txBox="1">
            <a:spLocks noChangeArrowheads="1"/>
          </p:cNvSpPr>
          <p:nvPr/>
        </p:nvSpPr>
        <p:spPr bwMode="auto">
          <a:xfrm>
            <a:off x="3203575" y="256159"/>
            <a:ext cx="3348038" cy="670941"/>
          </a:xfrm>
          <a:prstGeom prst="roundRect">
            <a:avLst>
              <a:gd name="adj" fmla="val 21667"/>
            </a:avLst>
          </a:prstGeom>
          <a:solidFill>
            <a:schemeClr val="accent1"/>
          </a:solidFill>
          <a:ln w="9525" cap="flat" algn="ctr">
            <a:solidFill>
              <a:schemeClr val="tx1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סימון היון</a:t>
            </a:r>
            <a:endParaRPr kumimoji="0" lang="en-US" sz="36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22662" y="4451364"/>
            <a:ext cx="2592423" cy="157006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he-IL" sz="6000" baseline="30000" dirty="0" err="1" smtClean="0"/>
              <a:t>1+</a:t>
            </a:r>
            <a:r>
              <a:rPr lang="he-IL" sz="6000" dirty="0" err="1" smtClean="0"/>
              <a:t>C</a:t>
            </a:r>
            <a:r>
              <a:rPr lang="en-US" sz="6000" dirty="0" smtClean="0"/>
              <a:t>u</a:t>
            </a:r>
            <a:endParaRPr lang="he-IL" sz="6000" dirty="0"/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665109" y="4232286"/>
            <a:ext cx="2190780" cy="949339"/>
          </a:xfrm>
          <a:prstGeom prst="roundRect">
            <a:avLst>
              <a:gd name="adj" fmla="val 21667"/>
            </a:avLst>
          </a:prstGeom>
          <a:ln w="25400" cap="flat" cmpd="sng" algn="ctr">
            <a:solidFill>
              <a:schemeClr val="accent2"/>
            </a:solidFill>
            <a:prstDash val="solid"/>
            <a:round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sz="4800" kern="0" baseline="30000" dirty="0" smtClean="0">
                <a:solidFill>
                  <a:schemeClr val="accent2">
                    <a:lumMod val="50000"/>
                  </a:schemeClr>
                </a:solidFill>
              </a:rPr>
              <a:t>סמל היסוד</a:t>
            </a:r>
            <a:endParaRPr kumimoji="0" lang="he-IL" sz="48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 bwMode="auto">
          <a:xfrm>
            <a:off x="6507189" y="4159260"/>
            <a:ext cx="2190780" cy="949339"/>
          </a:xfrm>
          <a:prstGeom prst="roundRect">
            <a:avLst>
              <a:gd name="adj" fmla="val 21667"/>
            </a:avLst>
          </a:prstGeom>
          <a:ln w="25400" cap="flat" cmpd="sng" algn="ctr">
            <a:solidFill>
              <a:schemeClr val="accent2"/>
            </a:solidFill>
            <a:prstDash val="solid"/>
            <a:round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kern="0" baseline="30000" dirty="0" smtClean="0">
                <a:solidFill>
                  <a:schemeClr val="accent2">
                    <a:lumMod val="50000"/>
                  </a:schemeClr>
                </a:solidFill>
              </a:rPr>
              <a:t>כמות המטען העודף</a:t>
            </a:r>
            <a:endParaRPr kumimoji="0" lang="he-IL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 bwMode="auto">
          <a:xfrm>
            <a:off x="3732201" y="3063870"/>
            <a:ext cx="2391462" cy="1197608"/>
          </a:xfrm>
          <a:prstGeom prst="roundRect">
            <a:avLst>
              <a:gd name="adj" fmla="val 21667"/>
            </a:avLst>
          </a:prstGeom>
          <a:ln w="25400" cap="flat" cmpd="sng" algn="ctr">
            <a:solidFill>
              <a:schemeClr val="accent2"/>
            </a:solidFill>
            <a:prstDash val="solid"/>
            <a:round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kern="0" baseline="30000" dirty="0" smtClean="0">
                <a:solidFill>
                  <a:schemeClr val="accent2">
                    <a:lumMod val="50000"/>
                  </a:schemeClr>
                </a:solidFill>
              </a:rPr>
              <a:t>סוג המטען העודף: חיובי או שלילי</a:t>
            </a:r>
            <a:endParaRPr kumimoji="0" lang="he-IL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rot="10800000">
            <a:off x="2417735" y="4926036"/>
            <a:ext cx="1752622" cy="40164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5400000" flipH="1" flipV="1">
            <a:off x="4791078" y="4487877"/>
            <a:ext cx="949338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5667392" y="4629436"/>
            <a:ext cx="1268130" cy="69824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AutoShape 2"/>
          <p:cNvSpPr>
            <a:spLocks noGrp="1" noChangeArrowheads="1"/>
          </p:cNvSpPr>
          <p:nvPr>
            <p:ph type="title"/>
          </p:nvPr>
        </p:nvSpPr>
        <p:spPr>
          <a:xfrm>
            <a:off x="3203575" y="260350"/>
            <a:ext cx="3348038" cy="6667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שפת הכימיה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8813" y="1089025"/>
            <a:ext cx="7908925" cy="1223963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he-IL" sz="3200" b="1" dirty="0"/>
              <a:t>אטום, </a:t>
            </a:r>
            <a:r>
              <a:rPr lang="he-IL" sz="3200" b="1" dirty="0" smtClean="0"/>
              <a:t>ש"</a:t>
            </a:r>
            <a:r>
              <a:rPr lang="he-IL" sz="3200" b="1" u="sng" dirty="0" smtClean="0"/>
              <a:t>קיבל"</a:t>
            </a:r>
            <a:r>
              <a:rPr lang="he-IL" sz="3200" b="1" dirty="0" smtClean="0"/>
              <a:t> </a:t>
            </a:r>
            <a:r>
              <a:rPr lang="he-IL" sz="3200" b="1" dirty="0">
                <a:solidFill>
                  <a:srgbClr val="FF0000"/>
                </a:solidFill>
              </a:rPr>
              <a:t>אלקטרון</a:t>
            </a:r>
            <a:r>
              <a:rPr lang="he-IL" sz="3200" b="1" dirty="0"/>
              <a:t> אחד, נשאר עם </a:t>
            </a:r>
            <a:r>
              <a:rPr lang="he-IL" sz="3200" b="1" dirty="0" smtClean="0">
                <a:solidFill>
                  <a:srgbClr val="FF0000"/>
                </a:solidFill>
              </a:rPr>
              <a:t>אלקטרון</a:t>
            </a:r>
            <a:r>
              <a:rPr lang="he-IL" sz="3200" b="1" dirty="0" smtClean="0"/>
              <a:t> </a:t>
            </a:r>
            <a:r>
              <a:rPr lang="he-IL" sz="3200" b="1" dirty="0"/>
              <a:t>אחד </a:t>
            </a:r>
            <a:r>
              <a:rPr lang="he-IL" sz="3200" b="1" u="sng" dirty="0"/>
              <a:t>יותר</a:t>
            </a:r>
            <a:r>
              <a:rPr lang="he-IL" sz="3200" b="1" dirty="0"/>
              <a:t> ממספר </a:t>
            </a:r>
            <a:r>
              <a:rPr lang="he-IL" sz="3200" b="1" dirty="0" smtClean="0"/>
              <a:t>הפרוטונים</a:t>
            </a:r>
            <a:endParaRPr lang="he-IL" sz="3200" b="1" dirty="0"/>
          </a:p>
        </p:txBody>
      </p:sp>
      <p:sp>
        <p:nvSpPr>
          <p:cNvPr id="453636" name="Rectangle 4"/>
          <p:cNvSpPr>
            <a:spLocks noChangeArrowheads="1"/>
          </p:cNvSpPr>
          <p:nvPr/>
        </p:nvSpPr>
        <p:spPr bwMode="auto">
          <a:xfrm>
            <a:off x="576263" y="2379663"/>
            <a:ext cx="806450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1250950" indent="-1250950"/>
            <a:r>
              <a:rPr lang="he-IL" u="sng">
                <a:solidFill>
                  <a:srgbClr val="FF0000"/>
                </a:solidFill>
              </a:rPr>
              <a:t>דוגמא</a:t>
            </a:r>
            <a:r>
              <a:rPr lang="he-IL"/>
              <a:t>: לאטום נחושת מספר אטומי 29.</a:t>
            </a:r>
            <a:r>
              <a:rPr lang="en-US"/>
              <a:t/>
            </a:r>
            <a:br>
              <a:rPr lang="en-US"/>
            </a:br>
            <a:r>
              <a:rPr lang="he-IL"/>
              <a:t>באטום הניטרלי 29 פרוטונים ו-29 אלקטרונים.</a:t>
            </a:r>
          </a:p>
        </p:txBody>
      </p:sp>
      <p:sp>
        <p:nvSpPr>
          <p:cNvPr id="453637" name="Rectangle 5"/>
          <p:cNvSpPr>
            <a:spLocks noChangeArrowheads="1"/>
          </p:cNvSpPr>
          <p:nvPr/>
        </p:nvSpPr>
        <p:spPr bwMode="auto">
          <a:xfrm>
            <a:off x="503238" y="4041775"/>
            <a:ext cx="7669212" cy="1787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r>
              <a:rPr lang="he-IL" dirty="0"/>
              <a:t>אם </a:t>
            </a:r>
            <a:r>
              <a:rPr lang="he-IL" dirty="0" smtClean="0"/>
              <a:t>לאטום </a:t>
            </a:r>
            <a:r>
              <a:rPr lang="he-IL" dirty="0"/>
              <a:t>הנחושת </a:t>
            </a:r>
            <a:r>
              <a:rPr lang="he-IL" u="sng" dirty="0" smtClean="0"/>
              <a:t>נוסף</a:t>
            </a:r>
            <a:r>
              <a:rPr lang="he-IL" dirty="0" smtClean="0"/>
              <a:t> </a:t>
            </a:r>
            <a:r>
              <a:rPr lang="he-IL" dirty="0"/>
              <a:t>אלקטרון, </a:t>
            </a:r>
            <a:r>
              <a:rPr lang="he-IL" dirty="0" smtClean="0"/>
              <a:t>יהיו </a:t>
            </a:r>
            <a:r>
              <a:rPr lang="he-IL" dirty="0"/>
              <a:t>לו </a:t>
            </a:r>
            <a:r>
              <a:rPr lang="he-IL" dirty="0">
                <a:solidFill>
                  <a:srgbClr val="FF0000"/>
                </a:solidFill>
              </a:rPr>
              <a:t>29</a:t>
            </a:r>
            <a:r>
              <a:rPr lang="he-IL" dirty="0"/>
              <a:t> פרוטונים </a:t>
            </a:r>
            <a:r>
              <a:rPr lang="he-IL" dirty="0" smtClean="0"/>
              <a:t>ו </a:t>
            </a:r>
            <a:r>
              <a:rPr lang="he-IL" dirty="0" smtClean="0">
                <a:solidFill>
                  <a:srgbClr val="FF0000"/>
                </a:solidFill>
              </a:rPr>
              <a:t>29</a:t>
            </a:r>
            <a:r>
              <a:rPr lang="he-IL" dirty="0" smtClean="0"/>
              <a:t> </a:t>
            </a:r>
            <a:r>
              <a:rPr lang="he-IL" dirty="0"/>
              <a:t>אלקטרונים.</a:t>
            </a:r>
          </a:p>
          <a:p>
            <a:endParaRPr lang="he-IL" sz="1400" dirty="0"/>
          </a:p>
          <a:p>
            <a:r>
              <a:rPr lang="he-IL" u="sng" dirty="0"/>
              <a:t>האטום טעון במטען </a:t>
            </a:r>
            <a:r>
              <a:rPr lang="he-IL" u="sng" dirty="0" smtClean="0"/>
              <a:t>שלילי </a:t>
            </a:r>
            <a:r>
              <a:rPr lang="he-IL" u="sng" dirty="0"/>
              <a:t>"עודף" של </a:t>
            </a:r>
            <a:r>
              <a:rPr lang="he-IL" u="sng" dirty="0" smtClean="0">
                <a:solidFill>
                  <a:srgbClr val="FF0000"/>
                </a:solidFill>
              </a:rPr>
              <a:t>1-.</a:t>
            </a:r>
            <a:endParaRPr lang="en-US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3726" y="1566837"/>
            <a:ext cx="7693025" cy="547695"/>
          </a:xfrm>
        </p:spPr>
        <p:txBody>
          <a:bodyPr/>
          <a:lstStyle/>
          <a:p>
            <a:r>
              <a:rPr lang="he-IL" b="1" dirty="0" smtClean="0"/>
              <a:t>אנו נסמן ליד שם היסוד את המטען העודף שלו כך:</a:t>
            </a:r>
          </a:p>
          <a:p>
            <a:endParaRPr lang="he-IL" b="1" dirty="0"/>
          </a:p>
          <a:p>
            <a:endParaRPr lang="he-IL" b="1" dirty="0"/>
          </a:p>
        </p:txBody>
      </p:sp>
      <p:sp>
        <p:nvSpPr>
          <p:cNvPr id="4" name="AutoShape 2"/>
          <p:cNvSpPr txBox="1">
            <a:spLocks noChangeArrowheads="1"/>
          </p:cNvSpPr>
          <p:nvPr/>
        </p:nvSpPr>
        <p:spPr bwMode="auto">
          <a:xfrm>
            <a:off x="3203575" y="256159"/>
            <a:ext cx="3348038" cy="670941"/>
          </a:xfrm>
          <a:prstGeom prst="roundRect">
            <a:avLst>
              <a:gd name="adj" fmla="val 21667"/>
            </a:avLst>
          </a:prstGeom>
          <a:solidFill>
            <a:schemeClr val="accent1"/>
          </a:solidFill>
          <a:ln w="9525" cap="flat" algn="ctr">
            <a:solidFill>
              <a:schemeClr val="tx1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סימון היון</a:t>
            </a:r>
            <a:endParaRPr kumimoji="0" lang="en-US" sz="36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22662" y="4451364"/>
            <a:ext cx="2592423" cy="157006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he-IL" sz="6000" baseline="30000" dirty="0" smtClean="0"/>
              <a:t>1-</a:t>
            </a:r>
            <a:r>
              <a:rPr lang="he-IL" sz="6000" dirty="0" smtClean="0"/>
              <a:t>C</a:t>
            </a:r>
            <a:r>
              <a:rPr lang="en-US" sz="6000" dirty="0" smtClean="0"/>
              <a:t>u</a:t>
            </a:r>
            <a:endParaRPr lang="he-IL" sz="6000" dirty="0"/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665109" y="4232286"/>
            <a:ext cx="2190780" cy="949339"/>
          </a:xfrm>
          <a:prstGeom prst="roundRect">
            <a:avLst>
              <a:gd name="adj" fmla="val 21667"/>
            </a:avLst>
          </a:prstGeom>
          <a:ln w="25400" cap="flat" cmpd="sng" algn="ctr">
            <a:solidFill>
              <a:schemeClr val="accent2"/>
            </a:solidFill>
            <a:prstDash val="solid"/>
            <a:round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sz="4800" kern="0" baseline="30000" dirty="0" smtClean="0">
                <a:solidFill>
                  <a:schemeClr val="accent2">
                    <a:lumMod val="50000"/>
                  </a:schemeClr>
                </a:solidFill>
              </a:rPr>
              <a:t>סמל היסוד</a:t>
            </a:r>
            <a:endParaRPr kumimoji="0" lang="he-IL" sz="48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 bwMode="auto">
          <a:xfrm>
            <a:off x="6507189" y="4159260"/>
            <a:ext cx="2190780" cy="949339"/>
          </a:xfrm>
          <a:prstGeom prst="roundRect">
            <a:avLst>
              <a:gd name="adj" fmla="val 21667"/>
            </a:avLst>
          </a:prstGeom>
          <a:ln w="25400" cap="flat" cmpd="sng" algn="ctr">
            <a:solidFill>
              <a:schemeClr val="accent2"/>
            </a:solidFill>
            <a:prstDash val="solid"/>
            <a:round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kern="0" baseline="30000" dirty="0" smtClean="0">
                <a:solidFill>
                  <a:schemeClr val="accent2">
                    <a:lumMod val="50000"/>
                  </a:schemeClr>
                </a:solidFill>
              </a:rPr>
              <a:t>כמות המטען העודף</a:t>
            </a:r>
            <a:endParaRPr kumimoji="0" lang="he-IL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 bwMode="auto">
          <a:xfrm>
            <a:off x="3732201" y="3063870"/>
            <a:ext cx="2391462" cy="1197608"/>
          </a:xfrm>
          <a:prstGeom prst="roundRect">
            <a:avLst>
              <a:gd name="adj" fmla="val 21667"/>
            </a:avLst>
          </a:prstGeom>
          <a:ln w="25400" cap="flat" cmpd="sng" algn="ctr">
            <a:solidFill>
              <a:schemeClr val="accent2"/>
            </a:solidFill>
            <a:prstDash val="solid"/>
            <a:round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kern="0" baseline="30000" dirty="0" smtClean="0">
                <a:solidFill>
                  <a:schemeClr val="accent2">
                    <a:lumMod val="50000"/>
                  </a:schemeClr>
                </a:solidFill>
              </a:rPr>
              <a:t>סוג המטען העודף: חיובי או שלילי</a:t>
            </a:r>
            <a:endParaRPr kumimoji="0" lang="he-IL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rot="10800000">
            <a:off x="2417735" y="4926036"/>
            <a:ext cx="1752622" cy="40164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5400000" flipH="1" flipV="1">
            <a:off x="4791078" y="4487877"/>
            <a:ext cx="949338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5667392" y="4629436"/>
            <a:ext cx="1268130" cy="69824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מספר אטומי,4 Answers,A,60,31,4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AutoShape 2"/>
          <p:cNvSpPr>
            <a:spLocks noGrp="1" noChangeArrowheads="1"/>
          </p:cNvSpPr>
          <p:nvPr>
            <p:ph type="title"/>
          </p:nvPr>
        </p:nvSpPr>
        <p:spPr>
          <a:xfrm>
            <a:off x="2276475" y="1268413"/>
            <a:ext cx="4530725" cy="792162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מספר אטומי הוא: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12988"/>
            <a:ext cx="7693025" cy="3724275"/>
          </a:xfrm>
        </p:spPr>
        <p:txBody>
          <a:bodyPr/>
          <a:lstStyle/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 dirty="0"/>
              <a:t> מספר הפרוטונים באטום.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 dirty="0"/>
              <a:t> מספר שניתן שרירותית לכל אטום.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 dirty="0"/>
              <a:t>מספר האלקטרונים באטום.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 dirty="0"/>
              <a:t>מספר האלקטרונים והפרוטונים באטום.</a:t>
            </a:r>
            <a:endParaRPr lang="en-US" sz="3600" b="1" dirty="0"/>
          </a:p>
        </p:txBody>
      </p:sp>
      <p:sp>
        <p:nvSpPr>
          <p:cNvPr id="440324" name="Text Box 4"/>
          <p:cNvSpPr txBox="1">
            <a:spLocks noChangeArrowheads="1"/>
          </p:cNvSpPr>
          <p:nvPr/>
        </p:nvSpPr>
        <p:spPr bwMode="auto">
          <a:xfrm>
            <a:off x="6804025" y="296863"/>
            <a:ext cx="2124075" cy="52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800" dirty="0"/>
              <a:t>שאלה </a:t>
            </a:r>
            <a:r>
              <a:rPr lang="he-IL" sz="2800" dirty="0" smtClean="0"/>
              <a:t>4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פלטינה,4 Answers,C,90,4,30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AutoShape 2"/>
          <p:cNvSpPr>
            <a:spLocks noGrp="1" noChangeArrowheads="1"/>
          </p:cNvSpPr>
          <p:nvPr>
            <p:ph type="title"/>
          </p:nvPr>
        </p:nvSpPr>
        <p:spPr>
          <a:xfrm>
            <a:off x="1476375" y="728663"/>
            <a:ext cx="6784975" cy="123190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המספר האטומי של היסוד פלטינה     הוא: 78.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2708275"/>
            <a:ext cx="7693025" cy="3313113"/>
          </a:xfrm>
        </p:spPr>
        <p:txBody>
          <a:bodyPr/>
          <a:lstStyle/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b="1" dirty="0"/>
              <a:t>סכום הפרוטונים והנויטרונים של אטום פלטינה הוא 78.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b="1" dirty="0"/>
              <a:t>סכום הפרוטונים והאלקטרונים באטום של פלטינה הוא 78.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b="1" dirty="0"/>
              <a:t>באטום של פלטינה יש 78 פרוטונים.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b="1" dirty="0"/>
              <a:t>מסתו של אטום פלטינה היא 78 גרם.</a:t>
            </a:r>
            <a:endParaRPr lang="en-US" b="1" dirty="0"/>
          </a:p>
        </p:txBody>
      </p:sp>
      <p:sp>
        <p:nvSpPr>
          <p:cNvPr id="419844" name="Text Box 4"/>
          <p:cNvSpPr txBox="1">
            <a:spLocks noChangeArrowheads="1"/>
          </p:cNvSpPr>
          <p:nvPr/>
        </p:nvSpPr>
        <p:spPr bwMode="auto">
          <a:xfrm>
            <a:off x="7343775" y="152400"/>
            <a:ext cx="1692275" cy="52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800" dirty="0"/>
              <a:t>שאלה </a:t>
            </a:r>
            <a:r>
              <a:rPr lang="he-IL" sz="2800" dirty="0" smtClean="0"/>
              <a:t>5</a:t>
            </a:r>
            <a:endParaRPr lang="en-US" sz="2800" dirty="0"/>
          </a:p>
        </p:txBody>
      </p:sp>
      <p:sp>
        <p:nvSpPr>
          <p:cNvPr id="419846" name="Rectangle 6"/>
          <p:cNvSpPr>
            <a:spLocks noChangeArrowheads="1"/>
          </p:cNvSpPr>
          <p:nvPr/>
        </p:nvSpPr>
        <p:spPr bwMode="auto">
          <a:xfrm>
            <a:off x="4967288" y="2025650"/>
            <a:ext cx="30368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he-IL" u="sng">
                <a:solidFill>
                  <a:srgbClr val="FF0000"/>
                </a:solidFill>
              </a:rPr>
              <a:t>איזה משפט נכון?</a:t>
            </a:r>
            <a:endParaRPr lang="en-US" u="sng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יון שלילי,4 Answers,B,60,3,30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AutoShape 2"/>
          <p:cNvSpPr>
            <a:spLocks noGrp="1" noChangeArrowheads="1"/>
          </p:cNvSpPr>
          <p:nvPr>
            <p:ph type="title"/>
          </p:nvPr>
        </p:nvSpPr>
        <p:spPr>
          <a:xfrm>
            <a:off x="788988" y="1258888"/>
            <a:ext cx="7872412" cy="7302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בתהליך שבו נוצר יון שלילי מאטום - 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7693025" cy="3082925"/>
          </a:xfrm>
        </p:spPr>
        <p:txBody>
          <a:bodyPr/>
          <a:lstStyle/>
          <a:p>
            <a:pPr marL="533400" indent="-533400">
              <a:lnSpc>
                <a:spcPct val="12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 dirty="0"/>
              <a:t>"נלקחו" אלקטרונים מהאטום.</a:t>
            </a:r>
          </a:p>
          <a:p>
            <a:pPr marL="533400" indent="-533400">
              <a:lnSpc>
                <a:spcPct val="12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 dirty="0"/>
              <a:t>האטום "לקח" אלקטרונים.</a:t>
            </a:r>
          </a:p>
          <a:p>
            <a:pPr marL="533400" indent="-533400">
              <a:lnSpc>
                <a:spcPct val="12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 dirty="0"/>
              <a:t>"נלקחו" פרוטונים מהאטום.</a:t>
            </a:r>
          </a:p>
          <a:p>
            <a:pPr marL="533400" indent="-533400">
              <a:lnSpc>
                <a:spcPct val="12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 dirty="0"/>
              <a:t>האטום "לקח" פרוטונים.</a:t>
            </a:r>
            <a:endParaRPr lang="en-US" sz="3600" b="1" dirty="0"/>
          </a:p>
        </p:txBody>
      </p:sp>
      <p:sp>
        <p:nvSpPr>
          <p:cNvPr id="420868" name="Text Box 4"/>
          <p:cNvSpPr txBox="1">
            <a:spLocks noChangeArrowheads="1"/>
          </p:cNvSpPr>
          <p:nvPr/>
        </p:nvSpPr>
        <p:spPr bwMode="auto">
          <a:xfrm>
            <a:off x="7272338" y="225425"/>
            <a:ext cx="1620837" cy="52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800" dirty="0"/>
              <a:t>שאלה </a:t>
            </a:r>
            <a:r>
              <a:rPr lang="he-IL" sz="2800" dirty="0" smtClean="0"/>
              <a:t>6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אלומיניום,4 Answers,C,120,3,34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AutoShape 2"/>
          <p:cNvSpPr>
            <a:spLocks noGrp="1" noChangeArrowheads="1"/>
          </p:cNvSpPr>
          <p:nvPr>
            <p:ph type="title"/>
          </p:nvPr>
        </p:nvSpPr>
        <p:spPr>
          <a:xfrm>
            <a:off x="519057" y="942207"/>
            <a:ext cx="7943850" cy="1292959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he-IL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המספר האטומי של אלומיניום (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</a:t>
            </a:r>
            <a:r>
              <a:rPr lang="he-IL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הוא: 13. </a:t>
            </a:r>
            <a:br>
              <a:rPr lang="he-IL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he-I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מטענו של יון אלומיניום הוא 3</a:t>
            </a:r>
            <a:r>
              <a:rPr lang="he-I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+. מכאן ש: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074988"/>
            <a:ext cx="6838950" cy="2909887"/>
          </a:xfrm>
        </p:spPr>
        <p:txBody>
          <a:bodyPr/>
          <a:lstStyle/>
          <a:p>
            <a:pPr marL="533400" indent="-533400">
              <a:lnSpc>
                <a:spcPct val="12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 dirty="0"/>
              <a:t>ליון האלומיניום 16 פרוטונים.</a:t>
            </a:r>
          </a:p>
          <a:p>
            <a:pPr marL="533400" indent="-533400">
              <a:lnSpc>
                <a:spcPct val="12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 dirty="0"/>
              <a:t>ליון האלומיניום 16 אלקטרונים.</a:t>
            </a:r>
          </a:p>
          <a:p>
            <a:pPr marL="533400" indent="-533400">
              <a:lnSpc>
                <a:spcPct val="12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 dirty="0"/>
              <a:t>ליון האלומיניום 10 אלקטרונים.</a:t>
            </a:r>
          </a:p>
          <a:p>
            <a:pPr marL="533400" indent="-533400">
              <a:lnSpc>
                <a:spcPct val="12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 dirty="0"/>
              <a:t>ליון האלומיניום 10 פרוטונים. </a:t>
            </a:r>
            <a:endParaRPr lang="en-US" sz="3200" b="1" dirty="0"/>
          </a:p>
        </p:txBody>
      </p:sp>
      <p:sp>
        <p:nvSpPr>
          <p:cNvPr id="421892" name="Text Box 4"/>
          <p:cNvSpPr txBox="1">
            <a:spLocks noChangeArrowheads="1"/>
          </p:cNvSpPr>
          <p:nvPr/>
        </p:nvSpPr>
        <p:spPr bwMode="auto">
          <a:xfrm>
            <a:off x="7451725" y="333375"/>
            <a:ext cx="1692275" cy="46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 dirty="0"/>
              <a:t>שאלה </a:t>
            </a:r>
            <a:r>
              <a:rPr lang="he-IL" sz="2400" dirty="0" smtClean="0"/>
              <a:t>7</a:t>
            </a:r>
            <a:endParaRPr lang="en-US" sz="2400" dirty="0"/>
          </a:p>
        </p:txBody>
      </p:sp>
      <p:sp>
        <p:nvSpPr>
          <p:cNvPr id="421893" name="Text Box 5"/>
          <p:cNvSpPr txBox="1">
            <a:spLocks noChangeArrowheads="1"/>
          </p:cNvSpPr>
          <p:nvPr/>
        </p:nvSpPr>
        <p:spPr bwMode="auto">
          <a:xfrm>
            <a:off x="250825" y="333375"/>
            <a:ext cx="1873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421895" name="Rectangle 7"/>
          <p:cNvSpPr>
            <a:spLocks noChangeArrowheads="1"/>
          </p:cNvSpPr>
          <p:nvPr/>
        </p:nvSpPr>
        <p:spPr bwMode="auto">
          <a:xfrm>
            <a:off x="3784600" y="2466975"/>
            <a:ext cx="42005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he-IL" u="sng">
                <a:solidFill>
                  <a:srgbClr val="FF0000"/>
                </a:solidFill>
              </a:rPr>
              <a:t>בחרו את המשפט הנכון:</a:t>
            </a:r>
            <a:r>
              <a:rPr lang="he-IL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יון חמצן,4 Answers,D,120,19,4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AutoShape 2"/>
          <p:cNvSpPr>
            <a:spLocks noGrp="1" noChangeArrowheads="1"/>
          </p:cNvSpPr>
          <p:nvPr>
            <p:ph type="title"/>
          </p:nvPr>
        </p:nvSpPr>
        <p:spPr>
          <a:xfrm>
            <a:off x="795338" y="1520825"/>
            <a:ext cx="7854950" cy="5905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he-IL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כמה פרוטונים וכמה אלקטרונים ביון חמצן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</a:t>
            </a:r>
            <a:r>
              <a:rPr lang="he-IL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2- ?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11300" y="2549525"/>
            <a:ext cx="6577013" cy="2932113"/>
          </a:xfrm>
        </p:spPr>
        <p:txBody>
          <a:bodyPr/>
          <a:lstStyle/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 dirty="0"/>
              <a:t>10 פרוטונים ו-10 אלקטרונים.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 dirty="0"/>
              <a:t>8 פרוטונים ו- 8 אלקטרונים.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 dirty="0"/>
              <a:t>10 פרוטונים ו- 8 אלקטרונים.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 dirty="0"/>
              <a:t>8 פרוטונים ו-10 אלקטרונים.</a:t>
            </a:r>
            <a:endParaRPr lang="en-US" sz="3600" b="1" dirty="0"/>
          </a:p>
        </p:txBody>
      </p:sp>
      <p:sp>
        <p:nvSpPr>
          <p:cNvPr id="441348" name="Text Box 4"/>
          <p:cNvSpPr txBox="1">
            <a:spLocks noChangeArrowheads="1"/>
          </p:cNvSpPr>
          <p:nvPr/>
        </p:nvSpPr>
        <p:spPr bwMode="auto">
          <a:xfrm>
            <a:off x="7343775" y="296863"/>
            <a:ext cx="1800225" cy="46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 dirty="0"/>
              <a:t>שאלה </a:t>
            </a:r>
            <a:r>
              <a:rPr lang="he-IL" sz="2400" dirty="0" smtClean="0"/>
              <a:t>8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AutoShape 2"/>
          <p:cNvSpPr>
            <a:spLocks noGrp="1" noChangeArrowheads="1"/>
          </p:cNvSpPr>
          <p:nvPr>
            <p:ph type="title"/>
          </p:nvPr>
        </p:nvSpPr>
        <p:spPr>
          <a:xfrm>
            <a:off x="795338" y="1517313"/>
            <a:ext cx="7854950" cy="594062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he-IL" sz="2800" dirty="0">
                <a:solidFill>
                  <a:schemeClr val="bg1"/>
                </a:solidFill>
              </a:rPr>
              <a:t>אטום נתרן איבד אלקטרון אחד. מה יהיה סימולו?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41348" name="Text Box 4"/>
          <p:cNvSpPr txBox="1">
            <a:spLocks noChangeArrowheads="1"/>
          </p:cNvSpPr>
          <p:nvPr/>
        </p:nvSpPr>
        <p:spPr bwMode="auto">
          <a:xfrm>
            <a:off x="7343775" y="296863"/>
            <a:ext cx="1800225" cy="46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 dirty="0"/>
              <a:t>שאלה </a:t>
            </a:r>
            <a:r>
              <a:rPr lang="he-IL" sz="2400" dirty="0" smtClean="0"/>
              <a:t>9</a:t>
            </a:r>
            <a:endParaRPr lang="en-US" sz="2400" dirty="0"/>
          </a:p>
        </p:txBody>
      </p:sp>
      <p:sp>
        <p:nvSpPr>
          <p:cNvPr id="460801" name="Rectangle 1"/>
          <p:cNvSpPr>
            <a:spLocks noChangeArrowheads="1"/>
          </p:cNvSpPr>
          <p:nvPr/>
        </p:nvSpPr>
        <p:spPr bwMode="auto">
          <a:xfrm>
            <a:off x="1943064" y="2677937"/>
            <a:ext cx="5425200" cy="2310505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  <a:spAutoFit/>
          </a:bodyPr>
          <a:lstStyle/>
          <a:p>
            <a:pPr marL="742950" marR="0" lvl="0" indent="-74295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cs"/>
              <a:buAutoNum type="hebrew2Minus"/>
              <a:tabLst>
                <a:tab pos="457200" algn="l"/>
              </a:tabLst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Arial" pitchFamily="34" charset="0"/>
              </a:rPr>
              <a:t>Na</a:t>
            </a:r>
            <a:r>
              <a:rPr kumimoji="0" lang="en-US" sz="3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Arial" pitchFamily="34" charset="0"/>
              </a:rPr>
              <a:t>-</a:t>
            </a:r>
            <a:r>
              <a:rPr kumimoji="0" lang="he-I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Arial" pitchFamily="34" charset="0"/>
              </a:rPr>
              <a:t> 	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742950" marR="0" lvl="0" indent="-74295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cs"/>
              <a:buAutoNum type="hebrew2Minus"/>
              <a:tabLst>
                <a:tab pos="457200" algn="l"/>
              </a:tabLst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Arial" pitchFamily="34" charset="0"/>
              </a:rPr>
              <a:t> Na</a:t>
            </a:r>
            <a:r>
              <a:rPr kumimoji="0" lang="en-US" sz="3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Arial" pitchFamily="34" charset="0"/>
              </a:rPr>
              <a:t>+</a:t>
            </a:r>
            <a:r>
              <a:rPr kumimoji="0" lang="he-I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Arial" pitchFamily="34" charset="0"/>
              </a:rPr>
              <a:t>	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742950" marR="0" lvl="0" indent="-74295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cs"/>
              <a:buAutoNum type="hebrew2Minus"/>
              <a:tabLst>
                <a:tab pos="457200" algn="l"/>
              </a:tabLst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Arial" pitchFamily="34" charset="0"/>
              </a:rPr>
              <a:t> Na</a:t>
            </a:r>
            <a:r>
              <a:rPr kumimoji="0" lang="en-US" sz="3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Arial" pitchFamily="34" charset="0"/>
              </a:rPr>
              <a:t>2+</a:t>
            </a:r>
            <a:r>
              <a:rPr kumimoji="0" lang="he-IL" sz="3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Arial" pitchFamily="34" charset="0"/>
              </a:rPr>
              <a:t>  </a:t>
            </a:r>
          </a:p>
          <a:p>
            <a:pPr marL="742950" marR="0" lvl="0" indent="-74295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cs"/>
              <a:buAutoNum type="hebrew2Minus"/>
              <a:tabLst>
                <a:tab pos="457200" algn="l"/>
              </a:tabLst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Arial" pitchFamily="34" charset="0"/>
              </a:rPr>
              <a:t>Na</a:t>
            </a:r>
            <a:r>
              <a:rPr kumimoji="0" lang="he-I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Arial" pitchFamily="34" charset="0"/>
              </a:rPr>
              <a:t>        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AutoShape 2"/>
          <p:cNvSpPr>
            <a:spLocks noGrp="1" noChangeArrowheads="1"/>
          </p:cNvSpPr>
          <p:nvPr>
            <p:ph type="title"/>
          </p:nvPr>
        </p:nvSpPr>
        <p:spPr>
          <a:xfrm>
            <a:off x="795338" y="1028085"/>
            <a:ext cx="7854950" cy="108329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he-IL" sz="2800" dirty="0">
                <a:solidFill>
                  <a:schemeClr val="bg1"/>
                </a:solidFill>
              </a:rPr>
              <a:t>קבעו ורשמו את המטען החשמלי של החלקיקים הבאים, מבחינת גודלו וסימנו: 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41348" name="Text Box 4"/>
          <p:cNvSpPr txBox="1">
            <a:spLocks noChangeArrowheads="1"/>
          </p:cNvSpPr>
          <p:nvPr/>
        </p:nvSpPr>
        <p:spPr bwMode="auto">
          <a:xfrm>
            <a:off x="7343775" y="296863"/>
            <a:ext cx="1800225" cy="46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 dirty="0"/>
              <a:t>שאלה </a:t>
            </a:r>
            <a:r>
              <a:rPr lang="he-IL" sz="2400" dirty="0" smtClean="0"/>
              <a:t>10</a:t>
            </a:r>
            <a:endParaRPr lang="en-US" sz="2400" dirty="0"/>
          </a:p>
        </p:txBody>
      </p:sp>
      <p:sp>
        <p:nvSpPr>
          <p:cNvPr id="481281" name="Rectangle 1"/>
          <p:cNvSpPr>
            <a:spLocks noChangeArrowheads="1"/>
          </p:cNvSpPr>
          <p:nvPr/>
        </p:nvSpPr>
        <p:spPr bwMode="auto">
          <a:xfrm>
            <a:off x="482544" y="2289902"/>
            <a:ext cx="7850295" cy="2679837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cs"/>
              <a:buAutoNum type="hebrew2Minus"/>
              <a:tabLst>
                <a:tab pos="457200" algn="l"/>
              </a:tabLst>
            </a:pP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כלור (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Cl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) : 17 פרוטונים, 18 אלקטרונים. 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______________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cs"/>
              <a:buAutoNum type="hebrew2Minus"/>
              <a:tabLst>
                <a:tab pos="457200" algn="l"/>
              </a:tabLst>
            </a:pP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זהב 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Au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) :   79 פרוטונים, 78 אלקטרונים. 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______________</a:t>
            </a:r>
            <a:endParaRPr kumimoji="0" lang="he-I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Times New Roman" pitchFamily="18" charset="0"/>
              <a:cs typeface="Arial" pitchFamily="34" charset="0"/>
            </a:endParaRPr>
          </a:p>
          <a:p>
            <a:pPr marL="514350" marR="0" lvl="0" indent="-5143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cs"/>
              <a:buAutoNum type="hebrew2Minus"/>
              <a:tabLst>
                <a:tab pos="457200" algn="l"/>
              </a:tabLst>
            </a:pP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בדיל (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Sn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): 50 פרוטונים, 50 אלקטרונים. 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______________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AutoShape 2"/>
          <p:cNvSpPr>
            <a:spLocks noGrp="1" noChangeArrowheads="1"/>
          </p:cNvSpPr>
          <p:nvPr>
            <p:ph type="title"/>
          </p:nvPr>
        </p:nvSpPr>
        <p:spPr>
          <a:xfrm>
            <a:off x="701622" y="946116"/>
            <a:ext cx="7854950" cy="985445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lvl="0" algn="ctr"/>
            <a:r>
              <a:rPr lang="he-IL" sz="2800" dirty="0">
                <a:solidFill>
                  <a:schemeClr val="bg1"/>
                </a:solidFill>
              </a:rPr>
              <a:t>מספר הפרוטונים ביון ברזל הוא 26 ומספר האלקטרונים 23, מהו מטענו של היון?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41348" name="Text Box 4"/>
          <p:cNvSpPr txBox="1">
            <a:spLocks noChangeArrowheads="1"/>
          </p:cNvSpPr>
          <p:nvPr/>
        </p:nvSpPr>
        <p:spPr bwMode="auto">
          <a:xfrm>
            <a:off x="7343775" y="296863"/>
            <a:ext cx="1800225" cy="46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 dirty="0"/>
              <a:t>שאלה </a:t>
            </a:r>
            <a:r>
              <a:rPr lang="he-IL" sz="2400" dirty="0" smtClean="0"/>
              <a:t>11</a:t>
            </a:r>
            <a:endParaRPr lang="en-US" sz="2400" dirty="0"/>
          </a:p>
        </p:txBody>
      </p:sp>
      <p:sp>
        <p:nvSpPr>
          <p:cNvPr id="482305" name="Rectangle 1"/>
          <p:cNvSpPr>
            <a:spLocks noChangeArrowheads="1"/>
          </p:cNvSpPr>
          <p:nvPr/>
        </p:nvSpPr>
        <p:spPr bwMode="auto">
          <a:xfrm>
            <a:off x="1285830" y="2370123"/>
            <a:ext cx="5930856" cy="2556727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cs"/>
              <a:buAutoNum type="hebrew2Minus"/>
              <a:tabLst>
                <a:tab pos="457200" algn="l"/>
              </a:tabLst>
            </a:pPr>
            <a:r>
              <a: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Fe</a:t>
            </a:r>
            <a:r>
              <a:rPr kumimoji="0" lang="en-US" sz="4000" b="0" i="0" u="none" strike="noStrike" cap="none" normalizeH="0" baseline="30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3-</a:t>
            </a: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cs"/>
              <a:buAutoNum type="hebrew2Minus"/>
              <a:tabLst>
                <a:tab pos="457200" algn="l"/>
              </a:tabLst>
            </a:pPr>
            <a:r>
              <a:rPr kumimoji="0" lang="he-IL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Fe</a:t>
            </a:r>
            <a:r>
              <a:rPr kumimoji="0" lang="en-US" sz="4000" b="0" i="0" u="none" strike="noStrike" cap="none" normalizeH="0" baseline="30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he-IL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 	</a:t>
            </a: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cs"/>
              <a:buAutoNum type="hebrew2Minus"/>
              <a:tabLst>
                <a:tab pos="457200" algn="l"/>
              </a:tabLst>
            </a:pPr>
            <a:r>
              <a: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Fe</a:t>
            </a:r>
            <a:r>
              <a:rPr kumimoji="0" lang="en-US" sz="4000" b="0" i="0" u="none" strike="noStrike" cap="none" normalizeH="0" baseline="30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3+</a:t>
            </a:r>
            <a:r>
              <a:rPr kumimoji="0" lang="he-IL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Times New Roman" pitchFamily="18" charset="0"/>
              <a:cs typeface="Arial" pitchFamily="34" charset="0"/>
            </a:endParaRPr>
          </a:p>
          <a:p>
            <a:pPr marL="228600" marR="0" lvl="0" indent="-2286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cs"/>
              <a:buAutoNum type="hebrew2Minus"/>
              <a:tabLst>
                <a:tab pos="457200" algn="l"/>
              </a:tabLst>
            </a:pPr>
            <a:r>
              <a: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Arial" pitchFamily="34" charset="0"/>
              </a:rPr>
              <a:t> Fe</a:t>
            </a:r>
            <a:r>
              <a: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AutoShape 2"/>
          <p:cNvSpPr>
            <a:spLocks noGrp="1" noChangeArrowheads="1"/>
          </p:cNvSpPr>
          <p:nvPr>
            <p:ph type="title"/>
          </p:nvPr>
        </p:nvSpPr>
        <p:spPr>
          <a:xfrm>
            <a:off x="701622" y="1386421"/>
            <a:ext cx="7854950" cy="54514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lvl="0" algn="ctr"/>
            <a:r>
              <a:rPr lang="he-IL" sz="2800" dirty="0">
                <a:solidFill>
                  <a:schemeClr val="bg1"/>
                </a:solidFill>
              </a:rPr>
              <a:t>במה שונה אטום סידן מיון סידן?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41348" name="Text Box 4"/>
          <p:cNvSpPr txBox="1">
            <a:spLocks noChangeArrowheads="1"/>
          </p:cNvSpPr>
          <p:nvPr/>
        </p:nvSpPr>
        <p:spPr bwMode="auto">
          <a:xfrm>
            <a:off x="7343775" y="296863"/>
            <a:ext cx="1800225" cy="46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 dirty="0"/>
              <a:t>שאלה </a:t>
            </a:r>
            <a:r>
              <a:rPr lang="he-IL" sz="2400" dirty="0" smtClean="0"/>
              <a:t>12</a:t>
            </a:r>
            <a:endParaRPr lang="en-US" sz="2400" dirty="0"/>
          </a:p>
        </p:txBody>
      </p:sp>
      <p:sp>
        <p:nvSpPr>
          <p:cNvPr id="483329" name="Rectangle 1"/>
          <p:cNvSpPr>
            <a:spLocks noChangeArrowheads="1"/>
          </p:cNvSpPr>
          <p:nvPr/>
        </p:nvSpPr>
        <p:spPr bwMode="auto">
          <a:xfrm>
            <a:off x="519057" y="2543318"/>
            <a:ext cx="7740756" cy="3049169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cs"/>
              <a:buAutoNum type="hebrew2Minus"/>
              <a:tabLst>
                <a:tab pos="457200" algn="l"/>
              </a:tabLst>
            </a:pP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אטום סידן אינו שונה מיון סידן.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cs"/>
              <a:buAutoNum type="hebrew2Minus"/>
              <a:tabLst>
                <a:tab pos="457200" algn="l"/>
              </a:tabLst>
            </a:pP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אטום סידן 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נייטרלי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ואילו יון סידן הוא בעל מטען חשמלי.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cs"/>
              <a:buAutoNum type="hebrew2Minus"/>
              <a:tabLst>
                <a:tab pos="457200" algn="l"/>
              </a:tabLst>
            </a:pP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אטום סידן שונה מיון סידן במספר הפרוטונים.</a:t>
            </a:r>
          </a:p>
          <a:p>
            <a:pPr marL="514350" marR="0" lvl="0" indent="-5143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cs"/>
              <a:buAutoNum type="hebrew2Minus"/>
              <a:tabLst>
                <a:tab pos="457200" algn="l"/>
              </a:tabLst>
            </a:pP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אטום סידן בעל מטען חשמלי ואילו, יון סידן חסר מטען חשמלי.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11322</TotalTime>
  <Words>913</Words>
  <Application>Microsoft Office PowerPoint</Application>
  <PresentationFormat>On-screen Show (4:3)</PresentationFormat>
  <Paragraphs>153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Wingdings</vt:lpstr>
      <vt:lpstr>Capsules</vt:lpstr>
      <vt:lpstr>יונים ואלקטרוליטים</vt:lpstr>
      <vt:lpstr>למדנו שבאטום מספר הפרוטונים שווה למספר האלקטרונים.</vt:lpstr>
      <vt:lpstr>Slide 3</vt:lpstr>
      <vt:lpstr>נמשיל את זה למצב הבא:</vt:lpstr>
      <vt:lpstr>Slide 5</vt:lpstr>
      <vt:lpstr>Slide 6</vt:lpstr>
      <vt:lpstr>נחזור לנמשל את זה למצב הבא:</vt:lpstr>
      <vt:lpstr>נחזור לנמשל את זה למצב הבא:</vt:lpstr>
      <vt:lpstr>נחזור לנמשל את זה למצב הבא:</vt:lpstr>
      <vt:lpstr>מה בין יון ואטום? </vt:lpstr>
      <vt:lpstr>ענו: מהו יון?</vt:lpstr>
      <vt:lpstr>שפת הכימיה</vt:lpstr>
      <vt:lpstr>1+Cu</vt:lpstr>
      <vt:lpstr>שפת הכימיה</vt:lpstr>
      <vt:lpstr>1-Cu</vt:lpstr>
      <vt:lpstr>מספר אטומי הוא:</vt:lpstr>
      <vt:lpstr>המספר האטומי של היסוד פלטינה     הוא: 78.</vt:lpstr>
      <vt:lpstr>בתהליך שבו נוצר יון שלילי מאטום - </vt:lpstr>
      <vt:lpstr>המספר האטומי של אלומיניום (Al) הוא: 13.  מטענו של יון אלומיניום הוא 3+. מכאן ש:</vt:lpstr>
      <vt:lpstr>כמה פרוטונים וכמה אלקטרונים ביון חמצן O 2- ?</vt:lpstr>
      <vt:lpstr>אטום נתרן איבד אלקטרון אחד. מה יהיה סימולו?</vt:lpstr>
      <vt:lpstr>קבעו ורשמו את המטען החשמלי של החלקיקים הבאים, מבחינת גודלו וסימנו: </vt:lpstr>
      <vt:lpstr>מספר הפרוטונים ביון ברזל הוא 26 ומספר האלקטרונים 23, מהו מטענו של היון?</vt:lpstr>
      <vt:lpstr>במה שונה אטום סידן מיון סידן?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מדעים לשכבה ז' </dc:title>
  <dc:creator>Ilana</dc:creator>
  <cp:lastModifiedBy>Weizmann Institute of Science</cp:lastModifiedBy>
  <cp:revision>434</cp:revision>
  <cp:lastPrinted>1601-01-01T00:00:00Z</cp:lastPrinted>
  <dcterms:created xsi:type="dcterms:W3CDTF">2007-07-26T06:40:29Z</dcterms:created>
  <dcterms:modified xsi:type="dcterms:W3CDTF">2012-01-03T09:19:35Z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